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6"/>
  </p:notesMasterIdLst>
  <p:handoutMasterIdLst>
    <p:handoutMasterId r:id="rId37"/>
  </p:handoutMasterIdLst>
  <p:sldIdLst>
    <p:sldId id="257" r:id="rId5"/>
    <p:sldId id="389" r:id="rId6"/>
    <p:sldId id="392" r:id="rId7"/>
    <p:sldId id="317" r:id="rId8"/>
    <p:sldId id="393" r:id="rId9"/>
    <p:sldId id="394" r:id="rId10"/>
    <p:sldId id="395" r:id="rId11"/>
    <p:sldId id="396" r:id="rId12"/>
    <p:sldId id="397" r:id="rId13"/>
    <p:sldId id="398" r:id="rId14"/>
    <p:sldId id="399"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3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29F0F4-347D-40AB-AC60-2E8B3985E217}" v="3278" dt="2022-12-26T17:07:29.311"/>
    <p1510:client id="{970A6918-504A-6D1C-B14A-4BAC9623D877}" v="282" dt="2023-02-09T08:50:51.737"/>
    <p1510:client id="{B42B1C1B-2005-6A95-1BF8-4C4DBAB6F88D}" v="27" dt="2023-02-09T08:51:37.606"/>
    <p1510:client id="{E05C65DC-9CCC-BE25-270F-9A88F5CA2414}" v="2" dt="2023-02-20T21:58:14.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3725" autoAdjust="0"/>
  </p:normalViewPr>
  <p:slideViewPr>
    <p:cSldViewPr snapToGrid="0">
      <p:cViewPr>
        <p:scale>
          <a:sx n="100" d="100"/>
          <a:sy n="100" d="100"/>
        </p:scale>
        <p:origin x="-562" y="-52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Facebook</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rtl="0">
            <a:buFont typeface="Symbol" panose="05050102010706020507" pitchFamily="18" charset="2"/>
            <a:buChar char=""/>
          </a:pPr>
          <a:r>
            <a:rPr lang="en-US" sz="1800" dirty="0">
              <a:latin typeface="+mn-lt"/>
            </a:rPr>
            <a:t>2.934 milijarde mesecnih aktivnih korisnika</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Youtube</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rtl="0">
            <a:buFont typeface="Symbol" panose="05050102010706020507" pitchFamily="18" charset="2"/>
            <a:buChar char=""/>
          </a:pPr>
          <a:r>
            <a:rPr lang="en-US" sz="1800" dirty="0" err="1">
              <a:latin typeface="+mn-lt"/>
            </a:rPr>
            <a:t>Reklamno</a:t>
          </a:r>
          <a:r>
            <a:rPr lang="en-US" sz="1800" dirty="0">
              <a:latin typeface="+mn-lt"/>
            </a:rPr>
            <a:t> </a:t>
          </a:r>
          <a:r>
            <a:rPr lang="en-US" sz="1800" dirty="0" err="1">
              <a:latin typeface="+mn-lt"/>
            </a:rPr>
            <a:t>pokriće</a:t>
          </a:r>
          <a:r>
            <a:rPr lang="en-US" sz="1800" dirty="0">
              <a:latin typeface="+mn-lt"/>
            </a:rPr>
            <a:t> od 2.515 milijarde</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Whatsapp</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rtl="0">
            <a:buFont typeface="Symbol" panose="05050102010706020507" pitchFamily="18" charset="2"/>
            <a:buChar char=""/>
          </a:pPr>
          <a:r>
            <a:rPr lang="en-US" sz="1800" dirty="0">
              <a:latin typeface="Gill Sans MT"/>
            </a:rPr>
            <a:t>2 </a:t>
          </a:r>
          <a:r>
            <a:rPr lang="en-US" sz="1800" dirty="0" err="1">
              <a:latin typeface="Gill Sans MT"/>
            </a:rPr>
            <a:t>milijarde</a:t>
          </a:r>
          <a:r>
            <a:rPr lang="en-US" sz="1800" dirty="0">
              <a:latin typeface="Gill Sans MT"/>
            </a:rPr>
            <a:t> </a:t>
          </a:r>
          <a:r>
            <a:rPr lang="en-US" sz="1800" dirty="0" err="1">
              <a:latin typeface="Gill Sans MT"/>
            </a:rPr>
            <a:t>mesecnih</a:t>
          </a:r>
          <a:r>
            <a:rPr lang="en-US" sz="1800" dirty="0">
              <a:latin typeface="Gill Sans MT"/>
            </a:rPr>
            <a:t> </a:t>
          </a:r>
          <a:r>
            <a:rPr lang="en-US" sz="1800" dirty="0" err="1">
              <a:latin typeface="Gill Sans MT"/>
            </a:rPr>
            <a:t>aktivnih</a:t>
          </a:r>
          <a:r>
            <a:rPr lang="en-US" sz="1800" dirty="0">
              <a:latin typeface="Gill Sans MT"/>
            </a:rPr>
            <a:t> </a:t>
          </a:r>
          <a:r>
            <a:rPr lang="en-US" sz="1800" dirty="0" err="1">
              <a:latin typeface="Gill Sans MT"/>
            </a:rPr>
            <a:t>korisnika</a:t>
          </a:r>
          <a:endParaRPr lang="en-US" sz="1800" dirty="0">
            <a:latin typeface="Gill Sans M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phldr="0" custT="1"/>
      <dgm:spPr/>
      <dgm:t>
        <a:bodyPr/>
        <a:lstStyle/>
        <a:p>
          <a:pPr>
            <a:buFont typeface="Symbol" panose="05050102010706020507" pitchFamily="18" charset="2"/>
            <a:buChar char=""/>
          </a:pPr>
          <a:r>
            <a:rPr lang="en-US" sz="1800" dirty="0">
              <a:latin typeface="+mn-lt"/>
            </a:rPr>
            <a:t>Instagram</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Tiktok</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rtl="0">
            <a:buFont typeface="Symbol" panose="05050102010706020507" pitchFamily="18" charset="2"/>
            <a:buChar char=""/>
          </a:pPr>
          <a:r>
            <a:rPr lang="en-US" sz="1800" dirty="0">
              <a:latin typeface="Gill Sans MT"/>
            </a:rPr>
            <a:t>1 </a:t>
          </a:r>
          <a:r>
            <a:rPr lang="en-US" sz="1800" dirty="0" err="1">
              <a:latin typeface="Gill Sans MT"/>
            </a:rPr>
            <a:t>milijarda</a:t>
          </a:r>
          <a:r>
            <a:rPr lang="en-US" sz="1800" dirty="0">
              <a:latin typeface="Gill Sans MT"/>
            </a:rPr>
            <a:t> </a:t>
          </a:r>
          <a:r>
            <a:rPr lang="en-US" sz="1800" dirty="0" err="1">
              <a:latin typeface="Gill Sans MT"/>
            </a:rPr>
            <a:t>mesecnih</a:t>
          </a:r>
          <a:r>
            <a:rPr lang="en-US" sz="1800" dirty="0">
              <a:latin typeface="Gill Sans MT"/>
            </a:rPr>
            <a:t> </a:t>
          </a:r>
          <a:r>
            <a:rPr lang="en-US" sz="1800" dirty="0" err="1">
              <a:latin typeface="Gill Sans MT"/>
            </a:rPr>
            <a:t>aktivnih</a:t>
          </a:r>
          <a:r>
            <a:rPr lang="en-US" sz="1800" dirty="0">
              <a:latin typeface="Gill Sans MT"/>
            </a:rPr>
            <a:t> korisnika</a:t>
          </a: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rtl="0">
            <a:buFont typeface="Symbol" panose="05050102010706020507" pitchFamily="18" charset="2"/>
            <a:buChar char=""/>
          </a:pPr>
          <a:r>
            <a:rPr lang="en-US" sz="1800" dirty="0" err="1">
              <a:latin typeface="Gill Sans MT"/>
            </a:rPr>
            <a:t>Reklamno</a:t>
          </a:r>
          <a:r>
            <a:rPr lang="en-US" sz="1800" dirty="0">
              <a:latin typeface="Gill Sans MT"/>
            </a:rPr>
            <a:t> </a:t>
          </a:r>
          <a:r>
            <a:rPr lang="en-US" sz="1800" dirty="0" err="1">
              <a:latin typeface="Gill Sans MT"/>
            </a:rPr>
            <a:t>pokriće</a:t>
          </a:r>
          <a:r>
            <a:rPr lang="en-US" sz="1800" dirty="0">
              <a:latin typeface="Gill Sans MT"/>
            </a:rPr>
            <a:t> od 1.386 milijarde</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Facebook</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mn-lt"/>
            </a:rPr>
            <a:t>2.934 milijarde mesecnih aktivnih korisnika</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Youtube</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US" sz="1800" kern="1200" dirty="0" err="1">
              <a:latin typeface="+mn-lt"/>
            </a:rPr>
            <a:t>Reklamno</a:t>
          </a:r>
          <a:r>
            <a:rPr lang="en-US" sz="1800" kern="1200" dirty="0">
              <a:latin typeface="+mn-lt"/>
            </a:rPr>
            <a:t> </a:t>
          </a:r>
          <a:r>
            <a:rPr lang="en-US" sz="1800" kern="1200" dirty="0" err="1">
              <a:latin typeface="+mn-lt"/>
            </a:rPr>
            <a:t>pokriće</a:t>
          </a:r>
          <a:r>
            <a:rPr lang="en-US" sz="1800" kern="1200" dirty="0">
              <a:latin typeface="+mn-lt"/>
            </a:rPr>
            <a:t> od 2.515 milijarde</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Whatsapp</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Gill Sans MT"/>
            </a:rPr>
            <a:t>2 </a:t>
          </a:r>
          <a:r>
            <a:rPr lang="en-US" sz="1800" kern="1200" dirty="0" err="1">
              <a:latin typeface="Gill Sans MT"/>
            </a:rPr>
            <a:t>milijarde</a:t>
          </a:r>
          <a:r>
            <a:rPr lang="en-US" sz="1800" kern="1200" dirty="0">
              <a:latin typeface="Gill Sans MT"/>
            </a:rPr>
            <a:t> </a:t>
          </a:r>
          <a:r>
            <a:rPr lang="en-US" sz="1800" kern="1200" dirty="0" err="1">
              <a:latin typeface="Gill Sans MT"/>
            </a:rPr>
            <a:t>mesecnih</a:t>
          </a:r>
          <a:r>
            <a:rPr lang="en-US" sz="1800" kern="1200" dirty="0">
              <a:latin typeface="Gill Sans MT"/>
            </a:rPr>
            <a:t> </a:t>
          </a:r>
          <a:r>
            <a:rPr lang="en-US" sz="1800" kern="1200" dirty="0" err="1">
              <a:latin typeface="Gill Sans MT"/>
            </a:rPr>
            <a:t>aktivnih</a:t>
          </a:r>
          <a:r>
            <a:rPr lang="en-US" sz="1800" kern="1200" dirty="0">
              <a:latin typeface="Gill Sans MT"/>
            </a:rPr>
            <a:t> </a:t>
          </a:r>
          <a:r>
            <a:rPr lang="en-US" sz="1800" kern="1200" dirty="0" err="1">
              <a:latin typeface="Gill Sans MT"/>
            </a:rPr>
            <a:t>korisnika</a:t>
          </a:r>
          <a:endParaRPr lang="en-US" sz="1800" kern="1200" dirty="0">
            <a:latin typeface="Gill Sans M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Instagram</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US" sz="1800" kern="1200" dirty="0" err="1">
              <a:latin typeface="Gill Sans MT"/>
            </a:rPr>
            <a:t>Reklamno</a:t>
          </a:r>
          <a:r>
            <a:rPr lang="en-US" sz="1800" kern="1200" dirty="0">
              <a:latin typeface="Gill Sans MT"/>
            </a:rPr>
            <a:t> </a:t>
          </a:r>
          <a:r>
            <a:rPr lang="en-US" sz="1800" kern="1200" dirty="0" err="1">
              <a:latin typeface="Gill Sans MT"/>
            </a:rPr>
            <a:t>pokriće</a:t>
          </a:r>
          <a:r>
            <a:rPr lang="en-US" sz="1800" kern="1200" dirty="0">
              <a:latin typeface="Gill Sans MT"/>
            </a:rPr>
            <a:t> od 1.386 milijarde</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Tiktok</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Gill Sans MT"/>
            </a:rPr>
            <a:t>1 </a:t>
          </a:r>
          <a:r>
            <a:rPr lang="en-US" sz="1800" kern="1200" dirty="0" err="1">
              <a:latin typeface="Gill Sans MT"/>
            </a:rPr>
            <a:t>milijarda</a:t>
          </a:r>
          <a:r>
            <a:rPr lang="en-US" sz="1800" kern="1200" dirty="0">
              <a:latin typeface="Gill Sans MT"/>
            </a:rPr>
            <a:t> </a:t>
          </a:r>
          <a:r>
            <a:rPr lang="en-US" sz="1800" kern="1200" dirty="0" err="1">
              <a:latin typeface="Gill Sans MT"/>
            </a:rPr>
            <a:t>mesecnih</a:t>
          </a:r>
          <a:r>
            <a:rPr lang="en-US" sz="1800" kern="1200" dirty="0">
              <a:latin typeface="Gill Sans MT"/>
            </a:rPr>
            <a:t> </a:t>
          </a:r>
          <a:r>
            <a:rPr lang="en-US" sz="1800" kern="1200" dirty="0" err="1">
              <a:latin typeface="Gill Sans MT"/>
            </a:rPr>
            <a:t>aktivnih</a:t>
          </a:r>
          <a:r>
            <a:rPr lang="en-US" sz="1800" kern="1200" dirty="0">
              <a:latin typeface="Gill Sans MT"/>
            </a:rPr>
            <a:t> korisnika</a:t>
          </a: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2/20/2023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3</a:t>
            </a:fld>
            <a:endParaRPr lang="en-US"/>
          </a:p>
        </p:txBody>
      </p:sp>
    </p:spTree>
    <p:extLst>
      <p:ext uri="{BB962C8B-B14F-4D97-AF65-F5344CB8AC3E}">
        <p14:creationId xmlns:p14="http://schemas.microsoft.com/office/powerpoint/2010/main" val="62219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590548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01445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3084749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dirty="0"/>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endParaRPr lang="en-US"/>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endParaRPr lang="en-US"/>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dirty="0"/>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dirty="0"/>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datablog.is.ed.ac.uk/category/active-data-infrastructure/" TargetMode="External"/><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www.houseeinstein.com/2020/04/boulder-market-update-analyze-this.html" TargetMode="External"/><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hyperlink" Target="https://www.quoteinspector.com/images/investing/pie-chart/" TargetMode="External"/><Relationship Id="rId7" Type="http://schemas.openxmlformats.org/officeDocument/2006/relationships/hyperlink" Target="https://www.quoteinspector.com/images/investing/area-line-charts/" TargetMode="External"/><Relationship Id="rId2" Type="http://schemas.openxmlformats.org/officeDocument/2006/relationships/image" Target="../media/image26.jpeg"/><Relationship Id="rId1" Type="http://schemas.openxmlformats.org/officeDocument/2006/relationships/slideLayout" Target="../slideLayouts/slideLayout16.xml"/><Relationship Id="rId6" Type="http://schemas.openxmlformats.org/officeDocument/2006/relationships/image" Target="../media/image28.jpeg"/><Relationship Id="rId5" Type="http://schemas.openxmlformats.org/officeDocument/2006/relationships/hyperlink" Target="https://www.rubensworks.net/raw/slides/2020/phd-public/" TargetMode="External"/><Relationship Id="rId4" Type="http://schemas.openxmlformats.org/officeDocument/2006/relationships/image" Target="../media/image27.png"/><Relationship Id="rId9" Type="http://schemas.openxmlformats.org/officeDocument/2006/relationships/hyperlink" Target="https://creativecommons.org/licenses/by-nd/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stileex.xyz/en/online-word-processor/" TargetMode="External"/><Relationship Id="rId2" Type="http://schemas.openxmlformats.org/officeDocument/2006/relationships/image" Target="../media/image29.jpeg"/><Relationship Id="rId1" Type="http://schemas.openxmlformats.org/officeDocument/2006/relationships/slideLayout" Target="../slideLayouts/slideLayout13.xml"/><Relationship Id="rId4" Type="http://schemas.openxmlformats.org/officeDocument/2006/relationships/hyperlink" Target="https://creativecommons.org/licenses/by/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forensicfactory.tistory.com/422" TargetMode="External"/><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technofaq.org/posts/2020/05/how-to-increase-your-instagram-follower-count-and-make-money/" TargetMode="External"/><Relationship Id="rId5" Type="http://schemas.openxmlformats.org/officeDocument/2006/relationships/image" Target="../media/image4.png"/><Relationship Id="rId4" Type="http://schemas.openxmlformats.org/officeDocument/2006/relationships/hyperlink" Target="https://blog.yorksj.ac.uk/moodle/2016/04/19/day-2-of-ysj10dot-sending-twee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theconversation.com/encryption-today-how-safe-is-it-really-37806" TargetMode="External"/><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researchleap.com/product/research-methodology/" TargetMode="Externa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technofaq.org/posts/2020/02/sharing-sensitive-data-without-losing-control/" TargetMode="External"/><Relationship Id="rId2" Type="http://schemas.openxmlformats.org/officeDocument/2006/relationships/image" Target="../media/image12.jpeg"/><Relationship Id="rId1" Type="http://schemas.openxmlformats.org/officeDocument/2006/relationships/slideLayout" Target="../slideLayouts/slideLayout16.xml"/><Relationship Id="rId5" Type="http://schemas.openxmlformats.org/officeDocument/2006/relationships/hyperlink" Target="https://creativecommons.org/licenses/by-nc-sa/3.0/" TargetMode="Externa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jpeg"/><Relationship Id="rId7" Type="http://schemas.openxmlformats.org/officeDocument/2006/relationships/hyperlink" Target="https://www.enago.com/academy/importance-of-research-ethic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pix4free.org/photo/4305/code-of-ethics.html" TargetMode="Externa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hyperlink" Target="https://mobilisationlab.org/16-ways-online-privacy-in-a-high-risk-world/" TargetMode="External"/><Relationship Id="rId2" Type="http://schemas.openxmlformats.org/officeDocument/2006/relationships/image" Target="../media/image18.jpeg"/><Relationship Id="rId1" Type="http://schemas.openxmlformats.org/officeDocument/2006/relationships/slideLayout" Target="../slideLayouts/slideLayout16.xml"/><Relationship Id="rId5" Type="http://schemas.openxmlformats.org/officeDocument/2006/relationships/hyperlink" Target="https://labs.webfoundation.org/teenage-clicks-can-teens-protect-their-privacy-on-social-media/" TargetMode="Externa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err="1"/>
              <a:t>Forenzika</a:t>
            </a:r>
            <a:r>
              <a:rPr lang="en-US"/>
              <a:t> </a:t>
            </a:r>
            <a:r>
              <a:rPr lang="en-US" err="1"/>
              <a:t>socijalnih</a:t>
            </a:r>
            <a:r>
              <a:rPr lang="en-US"/>
              <a:t> </a:t>
            </a:r>
            <a:r>
              <a:rPr lang="en-US" err="1"/>
              <a:t>mreža</a:t>
            </a:r>
            <a:endParaRPr lang="en-US" dirty="0" err="1"/>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vert="horz" wrap="square" lIns="0" tIns="0" rIns="0" bIns="0" rtlCol="0" anchor="t">
            <a:normAutofit/>
          </a:bodyPr>
          <a:lstStyle/>
          <a:p>
            <a:r>
              <a:rPr lang="en-US" dirty="0">
                <a:solidFill>
                  <a:srgbClr val="FFFFFF">
                    <a:alpha val="60000"/>
                  </a:srgbClr>
                </a:solidFill>
              </a:rPr>
              <a:t>Ana Milenković 1524</a:t>
            </a:r>
            <a:endParaRPr lang="en-US" dirty="0"/>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a:t>Proces istrage</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36457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D038DE82-B82C-C061-3643-31FAB0DABDD7}"/>
              </a:ext>
            </a:extLst>
          </p:cNvPr>
          <p:cNvSpPr>
            <a:spLocks noGrp="1"/>
          </p:cNvSpPr>
          <p:nvPr>
            <p:ph type="title"/>
          </p:nvPr>
        </p:nvSpPr>
        <p:spPr>
          <a:xfrm>
            <a:off x="504682" y="503093"/>
            <a:ext cx="4188978" cy="1501401"/>
          </a:xfrm>
        </p:spPr>
        <p:txBody>
          <a:bodyPr/>
          <a:lstStyle/>
          <a:p>
            <a:r>
              <a:rPr lang="sr-Latn-RS" dirty="0"/>
              <a:t>3 glavna koraka</a:t>
            </a:r>
          </a:p>
        </p:txBody>
      </p:sp>
      <p:sp>
        <p:nvSpPr>
          <p:cNvPr id="3" name="Čuvar mesta za sadržaj 2">
            <a:extLst>
              <a:ext uri="{FF2B5EF4-FFF2-40B4-BE49-F238E27FC236}">
                <a16:creationId xmlns:a16="http://schemas.microsoft.com/office/drawing/2014/main" id="{2F9D121C-93A6-469B-CAA3-D81D86E15C8E}"/>
              </a:ext>
            </a:extLst>
          </p:cNvPr>
          <p:cNvSpPr>
            <a:spLocks noGrp="1"/>
          </p:cNvSpPr>
          <p:nvPr>
            <p:ph idx="1"/>
          </p:nvPr>
        </p:nvSpPr>
        <p:spPr/>
        <p:txBody>
          <a:bodyPr/>
          <a:lstStyle/>
          <a:p>
            <a:pPr marL="457200" indent="-457200">
              <a:buAutoNum type="arabicPeriod"/>
            </a:pPr>
            <a:r>
              <a:rPr lang="sr-Latn-RS">
                <a:solidFill>
                  <a:srgbClr val="FFFFFF">
                    <a:alpha val="60000"/>
                  </a:srgbClr>
                </a:solidFill>
              </a:rPr>
              <a:t>Prikupljanje i čuvanje</a:t>
            </a:r>
            <a:r>
              <a:rPr lang="sr-Latn-RS" dirty="0">
                <a:solidFill>
                  <a:srgbClr val="FFFFFF">
                    <a:alpha val="60000"/>
                  </a:srgbClr>
                </a:solidFill>
              </a:rPr>
              <a:t> podataka</a:t>
            </a:r>
          </a:p>
          <a:p>
            <a:pPr marL="457200" indent="-457200">
              <a:buAutoNum type="arabicPeriod"/>
            </a:pPr>
            <a:r>
              <a:rPr lang="sr-Latn-RS" dirty="0">
                <a:solidFill>
                  <a:srgbClr val="FFFFFF">
                    <a:alpha val="60000"/>
                  </a:srgbClr>
                </a:solidFill>
              </a:rPr>
              <a:t>Analiza podataka</a:t>
            </a:r>
          </a:p>
          <a:p>
            <a:pPr marL="457200" indent="-457200">
              <a:buAutoNum type="arabicPeriod"/>
            </a:pPr>
            <a:r>
              <a:rPr lang="sr-Latn-RS" dirty="0">
                <a:solidFill>
                  <a:srgbClr val="FFFFFF">
                    <a:alpha val="60000"/>
                  </a:srgbClr>
                </a:solidFill>
              </a:rPr>
              <a:t>Vizuelizacija i predstavljanje rezultata</a:t>
            </a:r>
          </a:p>
        </p:txBody>
      </p:sp>
      <p:pic>
        <p:nvPicPr>
          <p:cNvPr id="11" name="Slika 11" descr="Businessperson on a computer">
            <a:extLst>
              <a:ext uri="{FF2B5EF4-FFF2-40B4-BE49-F238E27FC236}">
                <a16:creationId xmlns:a16="http://schemas.microsoft.com/office/drawing/2014/main" id="{22611055-7C59-B857-1955-549598580AF0}"/>
              </a:ext>
            </a:extLst>
          </p:cNvPr>
          <p:cNvPicPr>
            <a:picLocks noGrp="1" noChangeAspect="1"/>
          </p:cNvPicPr>
          <p:nvPr>
            <p:ph type="pic" sz="quarter" idx="13"/>
          </p:nvPr>
        </p:nvPicPr>
        <p:blipFill rotWithShape="1">
          <a:blip r:embed="rId2"/>
          <a:srcRect l="21862" r="21862"/>
          <a:stretch/>
        </p:blipFill>
        <p:spPr>
          <a:xfrm>
            <a:off x="5221420" y="1596771"/>
            <a:ext cx="3448558" cy="3448558"/>
          </a:xfrm>
        </p:spPr>
      </p:pic>
      <p:pic>
        <p:nvPicPr>
          <p:cNvPr id="10" name="Slika 10" descr="Mobile device with apps">
            <a:extLst>
              <a:ext uri="{FF2B5EF4-FFF2-40B4-BE49-F238E27FC236}">
                <a16:creationId xmlns:a16="http://schemas.microsoft.com/office/drawing/2014/main" id="{EC668809-CFC7-7EE9-22B6-0DEC6AEF7129}"/>
              </a:ext>
            </a:extLst>
          </p:cNvPr>
          <p:cNvPicPr>
            <a:picLocks noGrp="1" noChangeAspect="1"/>
          </p:cNvPicPr>
          <p:nvPr>
            <p:ph type="pic" sz="quarter" idx="14"/>
          </p:nvPr>
        </p:nvPicPr>
        <p:blipFill rotWithShape="1">
          <a:blip r:embed="rId3"/>
          <a:srcRect l="21875" r="21875"/>
          <a:stretch/>
        </p:blipFill>
        <p:spPr/>
      </p:pic>
      <p:pic>
        <p:nvPicPr>
          <p:cNvPr id="12" name="Slika 12" descr="Graph">
            <a:extLst>
              <a:ext uri="{FF2B5EF4-FFF2-40B4-BE49-F238E27FC236}">
                <a16:creationId xmlns:a16="http://schemas.microsoft.com/office/drawing/2014/main" id="{F1B58397-7781-5FED-9DE4-8D53ED0277BE}"/>
              </a:ext>
            </a:extLst>
          </p:cNvPr>
          <p:cNvPicPr>
            <a:picLocks noGrp="1" noChangeAspect="1"/>
          </p:cNvPicPr>
          <p:nvPr>
            <p:ph type="pic" sz="quarter" idx="15"/>
          </p:nvPr>
        </p:nvPicPr>
        <p:blipFill rotWithShape="1">
          <a:blip r:embed="rId4"/>
          <a:srcRect l="18750" r="18750"/>
          <a:stretch/>
        </p:blipFill>
        <p:spPr/>
      </p:pic>
      <p:sp>
        <p:nvSpPr>
          <p:cNvPr id="7" name="Čuvar mesta za datum 6">
            <a:extLst>
              <a:ext uri="{FF2B5EF4-FFF2-40B4-BE49-F238E27FC236}">
                <a16:creationId xmlns:a16="http://schemas.microsoft.com/office/drawing/2014/main" id="{E108C67D-40EC-7668-566D-23FBE10B4020}"/>
              </a:ext>
            </a:extLst>
          </p:cNvPr>
          <p:cNvSpPr>
            <a:spLocks noGrp="1"/>
          </p:cNvSpPr>
          <p:nvPr>
            <p:ph type="dt" sz="half" idx="10"/>
          </p:nvPr>
        </p:nvSpPr>
        <p:spPr/>
        <p:txBody>
          <a:bodyPr/>
          <a:lstStyle/>
          <a:p>
            <a:r>
              <a:rPr lang="en-US"/>
              <a:t>Tuesday, February 2, 20XX</a:t>
            </a:r>
          </a:p>
        </p:txBody>
      </p:sp>
      <p:sp>
        <p:nvSpPr>
          <p:cNvPr id="9" name="Čuvar mesta za broj slajda 8">
            <a:extLst>
              <a:ext uri="{FF2B5EF4-FFF2-40B4-BE49-F238E27FC236}">
                <a16:creationId xmlns:a16="http://schemas.microsoft.com/office/drawing/2014/main" id="{FD672863-2BE7-77CA-6EB7-94C4F102185F}"/>
              </a:ext>
            </a:extLst>
          </p:cNvPr>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842095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96CEBD5-A608-C295-6E86-601D89AAB4D7}"/>
              </a:ext>
            </a:extLst>
          </p:cNvPr>
          <p:cNvSpPr>
            <a:spLocks noGrp="1"/>
          </p:cNvSpPr>
          <p:nvPr>
            <p:ph type="title"/>
          </p:nvPr>
        </p:nvSpPr>
        <p:spPr>
          <a:xfrm>
            <a:off x="550862" y="318366"/>
            <a:ext cx="11097551" cy="893273"/>
          </a:xfrm>
        </p:spPr>
        <p:txBody>
          <a:bodyPr/>
          <a:lstStyle/>
          <a:p>
            <a:pPr>
              <a:lnSpc>
                <a:spcPct val="100000"/>
              </a:lnSpc>
            </a:pPr>
            <a:r>
              <a:rPr lang="sr-Latn-RS">
                <a:latin typeface="Gill Sans MT"/>
                <a:ea typeface="+mj-lt"/>
                <a:cs typeface="+mj-lt"/>
              </a:rPr>
              <a:t>Prikupljanje podataka</a:t>
            </a:r>
            <a:endParaRPr lang="en-US">
              <a:latin typeface="Gill Sans MT"/>
              <a:ea typeface="+mj-lt"/>
              <a:cs typeface="+mj-lt"/>
            </a:endParaRPr>
          </a:p>
          <a:p>
            <a:endParaRPr lang="sr-Latn-RS"/>
          </a:p>
        </p:txBody>
      </p:sp>
      <p:sp>
        <p:nvSpPr>
          <p:cNvPr id="3" name="Čuvar mesta za tekst 2">
            <a:extLst>
              <a:ext uri="{FF2B5EF4-FFF2-40B4-BE49-F238E27FC236}">
                <a16:creationId xmlns:a16="http://schemas.microsoft.com/office/drawing/2014/main" id="{54EFA94F-00D6-006A-F5D8-65A93FAB71D1}"/>
              </a:ext>
            </a:extLst>
          </p:cNvPr>
          <p:cNvSpPr>
            <a:spLocks noGrp="1"/>
          </p:cNvSpPr>
          <p:nvPr>
            <p:ph type="body" idx="1"/>
          </p:nvPr>
        </p:nvSpPr>
        <p:spPr>
          <a:xfrm>
            <a:off x="874137" y="1350375"/>
            <a:ext cx="3890096" cy="408354"/>
          </a:xfrm>
        </p:spPr>
        <p:txBody>
          <a:bodyPr/>
          <a:lstStyle/>
          <a:p>
            <a:r>
              <a:rPr lang="sr-Latn-RS" dirty="0"/>
              <a:t>Tip podataka</a:t>
            </a:r>
          </a:p>
        </p:txBody>
      </p:sp>
      <p:sp>
        <p:nvSpPr>
          <p:cNvPr id="4" name="Čuvar mesta za sadržaj 3">
            <a:extLst>
              <a:ext uri="{FF2B5EF4-FFF2-40B4-BE49-F238E27FC236}">
                <a16:creationId xmlns:a16="http://schemas.microsoft.com/office/drawing/2014/main" id="{D442E22C-DF32-5832-2C3C-162E30411454}"/>
              </a:ext>
            </a:extLst>
          </p:cNvPr>
          <p:cNvSpPr>
            <a:spLocks noGrp="1"/>
          </p:cNvSpPr>
          <p:nvPr>
            <p:ph sz="half" idx="2"/>
          </p:nvPr>
        </p:nvSpPr>
        <p:spPr>
          <a:xfrm>
            <a:off x="874136" y="1977098"/>
            <a:ext cx="4343842" cy="4346827"/>
          </a:xfrm>
        </p:spPr>
        <p:txBody>
          <a:bodyPr vert="horz" wrap="square" lIns="0" tIns="0" rIns="0" bIns="0" rtlCol="0" anchor="t">
            <a:noAutofit/>
          </a:bodyPr>
          <a:lstStyle/>
          <a:p>
            <a:r>
              <a:rPr lang="sr-Latn-RS" sz="2000" dirty="0">
                <a:ea typeface="+mn-lt"/>
                <a:cs typeface="+mn-lt"/>
              </a:rPr>
              <a:t>Internet istorija</a:t>
            </a:r>
            <a:endParaRPr lang="en-US" sz="2000">
              <a:solidFill>
                <a:srgbClr val="FFFFFF">
                  <a:alpha val="60000"/>
                </a:srgbClr>
              </a:solidFill>
              <a:ea typeface="+mn-lt"/>
              <a:cs typeface="+mn-lt"/>
            </a:endParaRPr>
          </a:p>
          <a:p>
            <a:r>
              <a:rPr lang="sr-Latn-RS" sz="2000" dirty="0">
                <a:ea typeface="+mn-lt"/>
                <a:cs typeface="+mn-lt"/>
              </a:rPr>
              <a:t>Web keš</a:t>
            </a:r>
            <a:endParaRPr lang="en-US" sz="2000">
              <a:solidFill>
                <a:srgbClr val="FFFFFF">
                  <a:alpha val="60000"/>
                </a:srgbClr>
              </a:solidFill>
              <a:ea typeface="+mn-lt"/>
              <a:cs typeface="+mn-lt"/>
            </a:endParaRPr>
          </a:p>
          <a:p>
            <a:r>
              <a:rPr lang="sr-Latn-RS" sz="2000" dirty="0">
                <a:ea typeface="+mn-lt"/>
                <a:cs typeface="+mn-lt"/>
              </a:rPr>
              <a:t>Kolačići i sesija</a:t>
            </a:r>
            <a:endParaRPr lang="en-US" sz="2000">
              <a:solidFill>
                <a:srgbClr val="FFFFFF">
                  <a:alpha val="60000"/>
                </a:srgbClr>
              </a:solidFill>
              <a:ea typeface="+mn-lt"/>
              <a:cs typeface="+mn-lt"/>
            </a:endParaRPr>
          </a:p>
          <a:p>
            <a:r>
              <a:rPr lang="sr-Latn-RS" sz="2000" dirty="0">
                <a:ea typeface="+mn-lt"/>
                <a:cs typeface="+mn-lt"/>
              </a:rPr>
              <a:t>Fotografije i video snimci</a:t>
            </a:r>
            <a:endParaRPr lang="sr-Latn-RS" sz="2000" dirty="0">
              <a:solidFill>
                <a:srgbClr val="FFFFFF">
                  <a:alpha val="60000"/>
                </a:srgbClr>
              </a:solidFill>
              <a:ea typeface="+mn-lt"/>
              <a:cs typeface="+mn-lt"/>
            </a:endParaRPr>
          </a:p>
          <a:p>
            <a:r>
              <a:rPr lang="sr-Latn-RS" sz="2000" dirty="0">
                <a:solidFill>
                  <a:srgbClr val="FFFFFF">
                    <a:alpha val="60000"/>
                  </a:srgbClr>
                </a:solidFill>
              </a:rPr>
              <a:t>Komentari, postovi, statusi</a:t>
            </a:r>
          </a:p>
          <a:p>
            <a:r>
              <a:rPr lang="sr-Latn-RS" sz="2000" dirty="0">
                <a:solidFill>
                  <a:srgbClr val="FFFFFF">
                    <a:alpha val="60000"/>
                  </a:srgbClr>
                </a:solidFill>
              </a:rPr>
              <a:t>Lokacija</a:t>
            </a:r>
          </a:p>
          <a:p>
            <a:r>
              <a:rPr lang="sr-Latn-RS" sz="2000" dirty="0">
                <a:solidFill>
                  <a:srgbClr val="FFFFFF">
                    <a:alpha val="60000"/>
                  </a:srgbClr>
                </a:solidFill>
              </a:rPr>
              <a:t>Čet</a:t>
            </a:r>
          </a:p>
          <a:p>
            <a:endParaRPr lang="sr-Latn-RS" dirty="0">
              <a:solidFill>
                <a:srgbClr val="FFFFFF">
                  <a:alpha val="60000"/>
                </a:srgbClr>
              </a:solidFill>
            </a:endParaRPr>
          </a:p>
        </p:txBody>
      </p:sp>
      <p:sp>
        <p:nvSpPr>
          <p:cNvPr id="5" name="Čuvar mesta za tekst 4">
            <a:extLst>
              <a:ext uri="{FF2B5EF4-FFF2-40B4-BE49-F238E27FC236}">
                <a16:creationId xmlns:a16="http://schemas.microsoft.com/office/drawing/2014/main" id="{E957B535-75EF-4900-AE64-DBBD9C9D8036}"/>
              </a:ext>
            </a:extLst>
          </p:cNvPr>
          <p:cNvSpPr>
            <a:spLocks noGrp="1"/>
          </p:cNvSpPr>
          <p:nvPr>
            <p:ph type="body" sz="quarter" idx="3"/>
          </p:nvPr>
        </p:nvSpPr>
        <p:spPr>
          <a:xfrm>
            <a:off x="5611661" y="1223375"/>
            <a:ext cx="5436392" cy="535354"/>
          </a:xfrm>
        </p:spPr>
        <p:txBody>
          <a:bodyPr/>
          <a:lstStyle/>
          <a:p>
            <a:r>
              <a:rPr lang="sr-Latn-RS"/>
              <a:t>Izvor podataka</a:t>
            </a:r>
          </a:p>
        </p:txBody>
      </p:sp>
      <p:sp>
        <p:nvSpPr>
          <p:cNvPr id="6" name="Čuvar mesta za sadržaj 5">
            <a:extLst>
              <a:ext uri="{FF2B5EF4-FFF2-40B4-BE49-F238E27FC236}">
                <a16:creationId xmlns:a16="http://schemas.microsoft.com/office/drawing/2014/main" id="{015DB3CD-B5CD-70EB-0B46-A98F990855B2}"/>
              </a:ext>
            </a:extLst>
          </p:cNvPr>
          <p:cNvSpPr>
            <a:spLocks noGrp="1"/>
          </p:cNvSpPr>
          <p:nvPr>
            <p:ph sz="quarter" idx="4"/>
          </p:nvPr>
        </p:nvSpPr>
        <p:spPr>
          <a:xfrm>
            <a:off x="5611660" y="1977098"/>
            <a:ext cx="6348481" cy="4600826"/>
          </a:xfrm>
        </p:spPr>
        <p:txBody>
          <a:bodyPr vert="horz" wrap="square" lIns="0" tIns="0" rIns="0" bIns="0" rtlCol="0" anchor="t">
            <a:noAutofit/>
          </a:bodyPr>
          <a:lstStyle/>
          <a:p>
            <a:r>
              <a:rPr lang="sr-Latn-RS" sz="2000" dirty="0" err="1">
                <a:solidFill>
                  <a:srgbClr val="FFFFFF">
                    <a:alpha val="60000"/>
                  </a:srgbClr>
                </a:solidFill>
              </a:rPr>
              <a:t>User</a:t>
            </a:r>
            <a:r>
              <a:rPr lang="sr-Latn-RS" sz="2000" dirty="0">
                <a:solidFill>
                  <a:srgbClr val="FFFFFF">
                    <a:alpha val="60000"/>
                  </a:srgbClr>
                </a:solidFill>
              </a:rPr>
              <a:t> </a:t>
            </a:r>
            <a:r>
              <a:rPr lang="sr-Latn-RS" sz="2000" dirty="0" err="1">
                <a:solidFill>
                  <a:srgbClr val="FFFFFF">
                    <a:alpha val="60000"/>
                  </a:srgbClr>
                </a:solidFill>
              </a:rPr>
              <a:t>folders</a:t>
            </a:r>
            <a:r>
              <a:rPr lang="sr-Latn-RS" sz="2000" dirty="0">
                <a:solidFill>
                  <a:srgbClr val="FFFFFF">
                    <a:alpha val="60000"/>
                  </a:srgbClr>
                </a:solidFill>
              </a:rPr>
              <a:t>, </a:t>
            </a:r>
            <a:r>
              <a:rPr lang="sr-Latn-RS" sz="2000" dirty="0" err="1">
                <a:solidFill>
                  <a:srgbClr val="FFFFFF">
                    <a:alpha val="60000"/>
                  </a:srgbClr>
                </a:solidFill>
              </a:rPr>
              <a:t>local</a:t>
            </a:r>
            <a:r>
              <a:rPr lang="sr-Latn-RS" sz="2000" dirty="0">
                <a:solidFill>
                  <a:srgbClr val="FFFFFF">
                    <a:alpha val="60000"/>
                  </a:srgbClr>
                </a:solidFill>
              </a:rPr>
              <a:t> settings, </a:t>
            </a:r>
            <a:r>
              <a:rPr lang="sr-Latn-RS" sz="2000" dirty="0" err="1">
                <a:solidFill>
                  <a:srgbClr val="FFFFFF">
                    <a:alpha val="60000"/>
                  </a:srgbClr>
                </a:solidFill>
              </a:rPr>
              <a:t>temp</a:t>
            </a:r>
            <a:r>
              <a:rPr lang="sr-Latn-RS" sz="2000" dirty="0">
                <a:solidFill>
                  <a:srgbClr val="FFFFFF">
                    <a:alpha val="60000"/>
                  </a:srgbClr>
                </a:solidFill>
              </a:rPr>
              <a:t> </a:t>
            </a:r>
            <a:r>
              <a:rPr lang="sr-Latn-RS" sz="2000" dirty="0" err="1">
                <a:solidFill>
                  <a:srgbClr val="FFFFFF">
                    <a:alpha val="60000"/>
                  </a:srgbClr>
                </a:solidFill>
              </a:rPr>
              <a:t>files</a:t>
            </a:r>
            <a:endParaRPr lang="sr-Latn-RS" sz="2000" dirty="0">
              <a:solidFill>
                <a:srgbClr val="FFFFFF">
                  <a:alpha val="60000"/>
                </a:srgbClr>
              </a:solidFill>
            </a:endParaRPr>
          </a:p>
          <a:p>
            <a:r>
              <a:rPr lang="sr-Latn-RS" sz="2000" dirty="0">
                <a:solidFill>
                  <a:srgbClr val="FFFFFF">
                    <a:alpha val="60000"/>
                  </a:srgbClr>
                </a:solidFill>
              </a:rPr>
              <a:t>Analogno internet istoriji</a:t>
            </a:r>
          </a:p>
          <a:p>
            <a:r>
              <a:rPr lang="sr-Latn-RS" sz="2000" dirty="0" err="1">
                <a:solidFill>
                  <a:srgbClr val="FFFFFF">
                    <a:alpha val="60000"/>
                  </a:srgbClr>
                </a:solidFill>
              </a:rPr>
              <a:t>Temp</a:t>
            </a:r>
            <a:r>
              <a:rPr lang="sr-Latn-RS" sz="2000" dirty="0">
                <a:solidFill>
                  <a:srgbClr val="FFFFFF">
                    <a:alpha val="60000"/>
                  </a:srgbClr>
                </a:solidFill>
              </a:rPr>
              <a:t> </a:t>
            </a:r>
            <a:r>
              <a:rPr lang="sr-Latn-RS" sz="2000" dirty="0" err="1">
                <a:solidFill>
                  <a:srgbClr val="FFFFFF">
                    <a:alpha val="60000"/>
                  </a:srgbClr>
                </a:solidFill>
              </a:rPr>
              <a:t>files</a:t>
            </a:r>
            <a:r>
              <a:rPr lang="sr-Latn-RS" sz="2000" dirty="0">
                <a:solidFill>
                  <a:srgbClr val="FFFFFF">
                    <a:alpha val="60000"/>
                  </a:srgbClr>
                </a:solidFill>
              </a:rPr>
              <a:t>, </a:t>
            </a:r>
            <a:r>
              <a:rPr lang="sr-Latn-RS" sz="2000" dirty="0">
                <a:ea typeface="+mn-lt"/>
                <a:cs typeface="+mn-lt"/>
              </a:rPr>
              <a:t>pagefile.sys, hiberfil.sys, </a:t>
            </a:r>
            <a:r>
              <a:rPr lang="sr-Latn-RS" sz="2000" dirty="0" err="1">
                <a:ea typeface="+mn-lt"/>
                <a:cs typeface="+mn-lt"/>
              </a:rPr>
              <a:t>places.sqlite</a:t>
            </a:r>
            <a:endParaRPr lang="sr-Latn-RS" sz="2000">
              <a:solidFill>
                <a:srgbClr val="FFFFFF">
                  <a:alpha val="60000"/>
                </a:srgbClr>
              </a:solidFill>
              <a:ea typeface="+mn-lt"/>
              <a:cs typeface="+mn-lt"/>
            </a:endParaRPr>
          </a:p>
          <a:p>
            <a:r>
              <a:rPr lang="sr-Latn-RS" sz="2000" dirty="0" err="1">
                <a:solidFill>
                  <a:srgbClr val="FFFFFF">
                    <a:alpha val="60000"/>
                  </a:srgbClr>
                </a:solidFill>
              </a:rPr>
              <a:t>Temp</a:t>
            </a:r>
            <a:r>
              <a:rPr lang="sr-Latn-RS" sz="2000" dirty="0">
                <a:solidFill>
                  <a:srgbClr val="FFFFFF">
                    <a:alpha val="60000"/>
                  </a:srgbClr>
                </a:solidFill>
              </a:rPr>
              <a:t> </a:t>
            </a:r>
            <a:r>
              <a:rPr lang="sr-Latn-RS" sz="2000" dirty="0" err="1">
                <a:solidFill>
                  <a:srgbClr val="FFFFFF">
                    <a:alpha val="60000"/>
                  </a:srgbClr>
                </a:solidFill>
              </a:rPr>
              <a:t>files</a:t>
            </a:r>
            <a:r>
              <a:rPr lang="sr-Latn-RS" sz="2000" dirty="0">
                <a:solidFill>
                  <a:srgbClr val="FFFFFF">
                    <a:alpha val="60000"/>
                  </a:srgbClr>
                </a:solidFill>
              </a:rPr>
              <a:t>, </a:t>
            </a:r>
            <a:r>
              <a:rPr lang="sr-Latn-RS" sz="2000" dirty="0" err="1">
                <a:solidFill>
                  <a:srgbClr val="FFFFFF">
                    <a:alpha val="60000"/>
                  </a:srgbClr>
                </a:solidFill>
              </a:rPr>
              <a:t>nonallocated</a:t>
            </a:r>
            <a:r>
              <a:rPr lang="sr-Latn-RS" sz="2000" dirty="0">
                <a:solidFill>
                  <a:srgbClr val="FFFFFF">
                    <a:alpha val="60000"/>
                  </a:srgbClr>
                </a:solidFill>
              </a:rPr>
              <a:t> </a:t>
            </a:r>
            <a:r>
              <a:rPr lang="sr-Latn-RS" sz="2000" dirty="0" err="1">
                <a:solidFill>
                  <a:srgbClr val="FFFFFF">
                    <a:alpha val="60000"/>
                  </a:srgbClr>
                </a:solidFill>
              </a:rPr>
              <a:t>space</a:t>
            </a:r>
            <a:endParaRPr lang="sr-Latn-RS" sz="2000" dirty="0">
              <a:solidFill>
                <a:srgbClr val="FFFFFF">
                  <a:alpha val="60000"/>
                </a:srgbClr>
              </a:solidFill>
            </a:endParaRPr>
          </a:p>
          <a:p>
            <a:r>
              <a:rPr lang="sr-Latn-RS" sz="2000" dirty="0">
                <a:solidFill>
                  <a:srgbClr val="FFFFFF">
                    <a:alpha val="60000"/>
                  </a:srgbClr>
                </a:solidFill>
              </a:rPr>
              <a:t>Keš </a:t>
            </a:r>
            <a:r>
              <a:rPr lang="sr-Latn-RS" sz="2000" dirty="0" err="1">
                <a:solidFill>
                  <a:srgbClr val="FFFFFF">
                    <a:alpha val="60000"/>
                  </a:srgbClr>
                </a:solidFill>
              </a:rPr>
              <a:t>browser</a:t>
            </a:r>
            <a:r>
              <a:rPr lang="sr-Latn-RS" sz="2000" dirty="0">
                <a:solidFill>
                  <a:srgbClr val="FFFFFF">
                    <a:alpha val="60000"/>
                  </a:srgbClr>
                </a:solidFill>
              </a:rPr>
              <a:t>-a, </a:t>
            </a:r>
            <a:r>
              <a:rPr lang="sr-Latn-RS" sz="2000" dirty="0">
                <a:ea typeface="+mn-lt"/>
                <a:cs typeface="+mn-lt"/>
              </a:rPr>
              <a:t>pagefile.sys, hiberfil.sys, </a:t>
            </a:r>
            <a:r>
              <a:rPr lang="sr-Latn-RS" sz="2000" dirty="0" err="1">
                <a:ea typeface="+mn-lt"/>
                <a:cs typeface="+mn-lt"/>
              </a:rPr>
              <a:t>temp</a:t>
            </a:r>
            <a:r>
              <a:rPr lang="sr-Latn-RS" sz="2000" dirty="0">
                <a:ea typeface="+mn-lt"/>
                <a:cs typeface="+mn-lt"/>
              </a:rPr>
              <a:t> </a:t>
            </a:r>
            <a:r>
              <a:rPr lang="sr-Latn-RS" sz="2000" dirty="0" err="1">
                <a:ea typeface="+mn-lt"/>
                <a:cs typeface="+mn-lt"/>
              </a:rPr>
              <a:t>files</a:t>
            </a:r>
            <a:endParaRPr lang="sr-Latn-RS" sz="2000" dirty="0" err="1">
              <a:solidFill>
                <a:srgbClr val="FFFFFF">
                  <a:alpha val="60000"/>
                </a:srgbClr>
              </a:solidFill>
            </a:endParaRPr>
          </a:p>
          <a:p>
            <a:r>
              <a:rPr lang="sr-Latn-RS" sz="2000" dirty="0">
                <a:solidFill>
                  <a:srgbClr val="FFFFFF">
                    <a:alpha val="60000"/>
                  </a:srgbClr>
                </a:solidFill>
              </a:rPr>
              <a:t>Keš </a:t>
            </a:r>
            <a:r>
              <a:rPr lang="sr-Latn-RS" sz="2000" dirty="0" err="1">
                <a:solidFill>
                  <a:srgbClr val="FFFFFF">
                    <a:alpha val="60000"/>
                  </a:srgbClr>
                </a:solidFill>
              </a:rPr>
              <a:t>browser</a:t>
            </a:r>
            <a:r>
              <a:rPr lang="sr-Latn-RS" sz="2000" dirty="0">
                <a:solidFill>
                  <a:srgbClr val="FFFFFF">
                    <a:alpha val="60000"/>
                  </a:srgbClr>
                </a:solidFill>
              </a:rPr>
              <a:t>-a, </a:t>
            </a:r>
            <a:r>
              <a:rPr lang="sr-Latn-RS" sz="2000" dirty="0">
                <a:ea typeface="+mn-lt"/>
                <a:cs typeface="+mn-lt"/>
              </a:rPr>
              <a:t>pagefile.sys, hiberfil.sys, </a:t>
            </a:r>
            <a:r>
              <a:rPr lang="sr-Latn-RS" sz="2000" dirty="0" err="1">
                <a:ea typeface="+mn-lt"/>
                <a:cs typeface="+mn-lt"/>
              </a:rPr>
              <a:t>nealocirani</a:t>
            </a:r>
            <a:r>
              <a:rPr lang="sr-Latn-RS" sz="2000" dirty="0">
                <a:ea typeface="+mn-lt"/>
                <a:cs typeface="+mn-lt"/>
              </a:rPr>
              <a:t> prostor</a:t>
            </a:r>
          </a:p>
          <a:p>
            <a:r>
              <a:rPr lang="sr-Latn-RS" sz="2000" dirty="0" err="1">
                <a:solidFill>
                  <a:srgbClr val="FFFFFF">
                    <a:alpha val="60000"/>
                  </a:srgbClr>
                </a:solidFill>
              </a:rPr>
              <a:t>Temp</a:t>
            </a:r>
            <a:r>
              <a:rPr lang="sr-Latn-RS" sz="2000" dirty="0">
                <a:solidFill>
                  <a:srgbClr val="FFFFFF">
                    <a:alpha val="60000"/>
                  </a:srgbClr>
                </a:solidFill>
              </a:rPr>
              <a:t> </a:t>
            </a:r>
            <a:r>
              <a:rPr lang="sr-Latn-RS" sz="2000" dirty="0" err="1">
                <a:solidFill>
                  <a:srgbClr val="FFFFFF">
                    <a:alpha val="60000"/>
                  </a:srgbClr>
                </a:solidFill>
              </a:rPr>
              <a:t>files</a:t>
            </a:r>
            <a:r>
              <a:rPr lang="sr-Latn-RS" sz="2000" dirty="0">
                <a:solidFill>
                  <a:srgbClr val="FFFFFF">
                    <a:alpha val="60000"/>
                  </a:srgbClr>
                </a:solidFill>
              </a:rPr>
              <a:t>, </a:t>
            </a:r>
            <a:r>
              <a:rPr lang="sr-Latn-RS" sz="2000" dirty="0" err="1">
                <a:solidFill>
                  <a:srgbClr val="FFFFFF">
                    <a:alpha val="60000"/>
                  </a:srgbClr>
                </a:solidFill>
              </a:rPr>
              <a:t>nealocirani</a:t>
            </a:r>
            <a:r>
              <a:rPr lang="sr-Latn-RS" sz="2000" dirty="0">
                <a:solidFill>
                  <a:srgbClr val="FFFFFF">
                    <a:alpha val="60000"/>
                  </a:srgbClr>
                </a:solidFill>
              </a:rPr>
              <a:t> klasteri, </a:t>
            </a:r>
            <a:r>
              <a:rPr lang="sr-Latn-RS" sz="2000" dirty="0">
                <a:ea typeface="+mn-lt"/>
                <a:cs typeface="+mn-lt"/>
              </a:rPr>
              <a:t>pagefile.sys, hiberfil.sys</a:t>
            </a:r>
            <a:endParaRPr lang="sr-Latn-RS" sz="2000" dirty="0">
              <a:solidFill>
                <a:srgbClr val="FFFFFF">
                  <a:alpha val="60000"/>
                </a:srgbClr>
              </a:solidFill>
            </a:endParaRPr>
          </a:p>
        </p:txBody>
      </p:sp>
      <p:sp>
        <p:nvSpPr>
          <p:cNvPr id="7" name="Čuvar mesta za datum 6">
            <a:extLst>
              <a:ext uri="{FF2B5EF4-FFF2-40B4-BE49-F238E27FC236}">
                <a16:creationId xmlns:a16="http://schemas.microsoft.com/office/drawing/2014/main" id="{C6B7A890-7A99-FC67-6267-30A07B95086D}"/>
              </a:ext>
            </a:extLst>
          </p:cNvPr>
          <p:cNvSpPr>
            <a:spLocks noGrp="1"/>
          </p:cNvSpPr>
          <p:nvPr>
            <p:ph type="dt" sz="half" idx="10"/>
          </p:nvPr>
        </p:nvSpPr>
        <p:spPr/>
        <p:txBody>
          <a:bodyPr/>
          <a:lstStyle/>
          <a:p>
            <a:r>
              <a:rPr lang="en-US"/>
              <a:t>Tuesday, February 2, 20XX</a:t>
            </a:r>
          </a:p>
        </p:txBody>
      </p:sp>
      <p:sp>
        <p:nvSpPr>
          <p:cNvPr id="9" name="Čuvar mesta za broj slajda 8">
            <a:extLst>
              <a:ext uri="{FF2B5EF4-FFF2-40B4-BE49-F238E27FC236}">
                <a16:creationId xmlns:a16="http://schemas.microsoft.com/office/drawing/2014/main" id="{D9E1C2DA-DEAF-F9CB-0DFF-CC0FEB8764CE}"/>
              </a:ext>
            </a:extLst>
          </p:cNvPr>
          <p:cNvSpPr>
            <a:spLocks noGrp="1"/>
          </p:cNvSpPr>
          <p:nvPr>
            <p:ph type="sldNum" sz="quarter" idx="12"/>
          </p:nvPr>
        </p:nvSpPr>
        <p:spPr/>
        <p:txBody>
          <a:bodyPr/>
          <a:lstStyle/>
          <a:p>
            <a:fld id="{DBA1B0FB-D917-4C8C-928F-313BD683BF39}" type="slidenum">
              <a:rPr lang="en-US" smtClean="0"/>
              <a:t>12</a:t>
            </a:fld>
            <a:endParaRPr lang="en-US"/>
          </a:p>
        </p:txBody>
      </p:sp>
    </p:spTree>
    <p:extLst>
      <p:ext uri="{BB962C8B-B14F-4D97-AF65-F5344CB8AC3E}">
        <p14:creationId xmlns:p14="http://schemas.microsoft.com/office/powerpoint/2010/main" val="3636418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3674A42D-7752-807C-7CB4-5AC94C93DCCC}"/>
              </a:ext>
            </a:extLst>
          </p:cNvPr>
          <p:cNvSpPr>
            <a:spLocks noGrp="1"/>
          </p:cNvSpPr>
          <p:nvPr>
            <p:ph type="title"/>
          </p:nvPr>
        </p:nvSpPr>
        <p:spPr>
          <a:xfrm>
            <a:off x="6201412" y="549275"/>
            <a:ext cx="5437185" cy="1198380"/>
          </a:xfrm>
        </p:spPr>
        <p:txBody>
          <a:bodyPr vert="horz" wrap="square" lIns="0" tIns="0" rIns="0" bIns="0" rtlCol="0" anchor="b" anchorCtr="0">
            <a:normAutofit/>
          </a:bodyPr>
          <a:lstStyle/>
          <a:p>
            <a:r>
              <a:rPr lang="en-US" dirty="0" err="1">
                <a:latin typeface="Gill Sans MT"/>
              </a:rPr>
              <a:t>Čuvanje</a:t>
            </a:r>
            <a:r>
              <a:rPr lang="en-US" dirty="0">
                <a:latin typeface="Gill Sans MT"/>
              </a:rPr>
              <a:t> </a:t>
            </a:r>
            <a:r>
              <a:rPr lang="en-US" dirty="0" err="1">
                <a:latin typeface="Gill Sans MT"/>
              </a:rPr>
              <a:t>podataka</a:t>
            </a:r>
            <a:endParaRPr lang="en-US">
              <a:latin typeface="Gill Sans MT"/>
            </a:endParaRPr>
          </a:p>
        </p:txBody>
      </p:sp>
      <p:pic>
        <p:nvPicPr>
          <p:cNvPr id="8" name="Slika 8">
            <a:extLst>
              <a:ext uri="{FF2B5EF4-FFF2-40B4-BE49-F238E27FC236}">
                <a16:creationId xmlns:a16="http://schemas.microsoft.com/office/drawing/2014/main" id="{7FC19E13-B798-0471-94AF-481BF0F8A00B}"/>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838849" y="549275"/>
            <a:ext cx="4521170" cy="5759450"/>
          </a:xfrm>
          <a:custGeom>
            <a:avLst/>
            <a:gdLst/>
            <a:ahLst/>
            <a:cxnLst/>
            <a:rect l="l" t="t" r="r" b="b"/>
            <a:pathLst>
              <a:path w="5092062" h="5759450">
                <a:moveTo>
                  <a:pt x="0" y="0"/>
                </a:moveTo>
                <a:lnTo>
                  <a:pt x="5092062" y="0"/>
                </a:lnTo>
                <a:lnTo>
                  <a:pt x="5092062" y="5759450"/>
                </a:lnTo>
                <a:lnTo>
                  <a:pt x="0" y="5759450"/>
                </a:lnTo>
                <a:close/>
              </a:path>
            </a:pathLst>
          </a:custGeom>
        </p:spPr>
      </p:pic>
      <p:sp>
        <p:nvSpPr>
          <p:cNvPr id="3" name="Čuvar mesta za sadržaj 2">
            <a:extLst>
              <a:ext uri="{FF2B5EF4-FFF2-40B4-BE49-F238E27FC236}">
                <a16:creationId xmlns:a16="http://schemas.microsoft.com/office/drawing/2014/main" id="{C41EC85A-56F5-3D03-EC8C-17FF4FDB2EE8}"/>
              </a:ext>
            </a:extLst>
          </p:cNvPr>
          <p:cNvSpPr>
            <a:spLocks noGrp="1"/>
          </p:cNvSpPr>
          <p:nvPr>
            <p:ph sz="half" idx="1"/>
          </p:nvPr>
        </p:nvSpPr>
        <p:spPr>
          <a:xfrm>
            <a:off x="6101476" y="2077700"/>
            <a:ext cx="5537121" cy="4015125"/>
          </a:xfrm>
        </p:spPr>
        <p:txBody>
          <a:bodyPr vert="horz" wrap="square" lIns="0" tIns="0" rIns="0" bIns="0" rtlCol="0" anchor="t">
            <a:normAutofit/>
          </a:bodyPr>
          <a:lstStyle/>
          <a:p>
            <a:r>
              <a:rPr lang="en-US" dirty="0" err="1">
                <a:solidFill>
                  <a:schemeClr val="tx1">
                    <a:lumMod val="75000"/>
                  </a:schemeClr>
                </a:solidFill>
              </a:rPr>
              <a:t>Podaci</a:t>
            </a:r>
            <a:r>
              <a:rPr lang="en-US" dirty="0">
                <a:solidFill>
                  <a:schemeClr val="tx1">
                    <a:lumMod val="75000"/>
                  </a:schemeClr>
                </a:solidFill>
              </a:rPr>
              <a:t> </a:t>
            </a:r>
            <a:r>
              <a:rPr lang="en-US" dirty="0" err="1">
                <a:solidFill>
                  <a:schemeClr val="tx1">
                    <a:lumMod val="75000"/>
                  </a:schemeClr>
                </a:solidFill>
              </a:rPr>
              <a:t>su</a:t>
            </a:r>
            <a:r>
              <a:rPr lang="en-US" dirty="0">
                <a:solidFill>
                  <a:schemeClr val="tx1">
                    <a:lumMod val="75000"/>
                  </a:schemeClr>
                </a:solidFill>
              </a:rPr>
              <a:t> </a:t>
            </a:r>
            <a:r>
              <a:rPr lang="en-US" dirty="0" err="1">
                <a:solidFill>
                  <a:schemeClr val="tx1">
                    <a:lumMod val="75000"/>
                  </a:schemeClr>
                </a:solidFill>
              </a:rPr>
              <a:t>locirani</a:t>
            </a:r>
            <a:r>
              <a:rPr lang="en-US" dirty="0">
                <a:solidFill>
                  <a:schemeClr val="tx1">
                    <a:lumMod val="75000"/>
                  </a:schemeClr>
                </a:solidFill>
              </a:rPr>
              <a:t> </a:t>
            </a:r>
            <a:r>
              <a:rPr lang="en-US" dirty="0" err="1">
                <a:solidFill>
                  <a:schemeClr val="tx1">
                    <a:lumMod val="75000"/>
                  </a:schemeClr>
                </a:solidFill>
              </a:rPr>
              <a:t>na</a:t>
            </a:r>
            <a:r>
              <a:rPr lang="en-US" dirty="0">
                <a:solidFill>
                  <a:schemeClr val="tx1">
                    <a:lumMod val="75000"/>
                  </a:schemeClr>
                </a:solidFill>
              </a:rPr>
              <a:t> </a:t>
            </a:r>
            <a:r>
              <a:rPr lang="en-US" dirty="0" err="1">
                <a:solidFill>
                  <a:schemeClr val="tx1">
                    <a:lumMod val="75000"/>
                  </a:schemeClr>
                </a:solidFill>
              </a:rPr>
              <a:t>serverima</a:t>
            </a:r>
            <a:r>
              <a:rPr lang="en-US" dirty="0">
                <a:solidFill>
                  <a:schemeClr val="tx1">
                    <a:lumMod val="75000"/>
                  </a:schemeClr>
                </a:solidFill>
              </a:rPr>
              <a:t>, </a:t>
            </a:r>
            <a:r>
              <a:rPr lang="en-US" dirty="0" err="1">
                <a:solidFill>
                  <a:schemeClr val="tx1">
                    <a:lumMod val="75000"/>
                  </a:schemeClr>
                </a:solidFill>
              </a:rPr>
              <a:t>gde</a:t>
            </a:r>
            <a:r>
              <a:rPr lang="en-US" dirty="0">
                <a:solidFill>
                  <a:schemeClr val="tx1">
                    <a:lumMod val="75000"/>
                  </a:schemeClr>
                </a:solidFill>
              </a:rPr>
              <a:t> </a:t>
            </a:r>
            <a:r>
              <a:rPr lang="en-US" dirty="0" err="1">
                <a:solidFill>
                  <a:schemeClr val="tx1">
                    <a:lumMod val="75000"/>
                  </a:schemeClr>
                </a:solidFill>
              </a:rPr>
              <a:t>su</a:t>
            </a:r>
            <a:r>
              <a:rPr lang="en-US" dirty="0">
                <a:solidFill>
                  <a:schemeClr val="tx1">
                    <a:lumMod val="75000"/>
                  </a:schemeClr>
                </a:solidFill>
              </a:rPr>
              <a:t> </a:t>
            </a:r>
            <a:r>
              <a:rPr lang="en-US" dirty="0" err="1">
                <a:solidFill>
                  <a:schemeClr val="tx1">
                    <a:lumMod val="75000"/>
                  </a:schemeClr>
                </a:solidFill>
              </a:rPr>
              <a:t>i</a:t>
            </a:r>
            <a:r>
              <a:rPr lang="en-US" dirty="0">
                <a:solidFill>
                  <a:schemeClr val="tx1">
                    <a:lumMod val="75000"/>
                  </a:schemeClr>
                </a:solidFill>
              </a:rPr>
              <a:t> </a:t>
            </a:r>
            <a:r>
              <a:rPr lang="en-US" dirty="0" err="1">
                <a:solidFill>
                  <a:schemeClr val="tx1">
                    <a:lumMod val="75000"/>
                  </a:schemeClr>
                </a:solidFill>
              </a:rPr>
              <a:t>kreirani</a:t>
            </a:r>
            <a:endParaRPr lang="en-US" dirty="0">
              <a:solidFill>
                <a:schemeClr val="tx1">
                  <a:lumMod val="75000"/>
                </a:schemeClr>
              </a:solidFill>
            </a:endParaRPr>
          </a:p>
          <a:p>
            <a:r>
              <a:rPr lang="en-US" dirty="0" err="1">
                <a:solidFill>
                  <a:schemeClr val="tx1">
                    <a:lumMod val="75000"/>
                  </a:schemeClr>
                </a:solidFill>
              </a:rPr>
              <a:t>Mogu</a:t>
            </a:r>
            <a:r>
              <a:rPr lang="en-US" dirty="0">
                <a:solidFill>
                  <a:schemeClr val="tx1">
                    <a:lumMod val="75000"/>
                  </a:schemeClr>
                </a:solidFill>
              </a:rPr>
              <a:t> </a:t>
            </a:r>
            <a:r>
              <a:rPr lang="en-US" dirty="0" err="1">
                <a:solidFill>
                  <a:schemeClr val="tx1">
                    <a:lumMod val="75000"/>
                  </a:schemeClr>
                </a:solidFill>
              </a:rPr>
              <a:t>poticati</a:t>
            </a:r>
            <a:r>
              <a:rPr lang="en-US" dirty="0">
                <a:solidFill>
                  <a:schemeClr val="tx1">
                    <a:lumMod val="75000"/>
                  </a:schemeClr>
                </a:solidFill>
              </a:rPr>
              <a:t> </a:t>
            </a:r>
            <a:r>
              <a:rPr lang="en-US" dirty="0" err="1">
                <a:solidFill>
                  <a:schemeClr val="tx1">
                    <a:lumMod val="75000"/>
                  </a:schemeClr>
                </a:solidFill>
              </a:rPr>
              <a:t>i</a:t>
            </a:r>
            <a:r>
              <a:rPr lang="en-US" dirty="0">
                <a:solidFill>
                  <a:schemeClr val="tx1">
                    <a:lumMod val="75000"/>
                  </a:schemeClr>
                </a:solidFill>
              </a:rPr>
              <a:t> </a:t>
            </a:r>
            <a:r>
              <a:rPr lang="en-US" dirty="0" err="1">
                <a:solidFill>
                  <a:schemeClr val="tx1">
                    <a:lumMod val="75000"/>
                  </a:schemeClr>
                </a:solidFill>
              </a:rPr>
              <a:t>sa</a:t>
            </a:r>
            <a:r>
              <a:rPr lang="en-US" dirty="0">
                <a:solidFill>
                  <a:schemeClr val="tx1">
                    <a:lumMod val="75000"/>
                  </a:schemeClr>
                </a:solidFill>
              </a:rPr>
              <a:t> </a:t>
            </a:r>
            <a:r>
              <a:rPr lang="en-US" dirty="0" err="1">
                <a:solidFill>
                  <a:schemeClr val="tx1">
                    <a:lumMod val="75000"/>
                  </a:schemeClr>
                </a:solidFill>
              </a:rPr>
              <a:t>računara</a:t>
            </a:r>
            <a:r>
              <a:rPr lang="en-US" dirty="0">
                <a:solidFill>
                  <a:schemeClr val="tx1">
                    <a:lumMod val="75000"/>
                  </a:schemeClr>
                </a:solidFill>
              </a:rPr>
              <a:t> </a:t>
            </a:r>
            <a:r>
              <a:rPr lang="en-US" dirty="0" err="1">
                <a:solidFill>
                  <a:schemeClr val="tx1">
                    <a:lumMod val="75000"/>
                  </a:schemeClr>
                </a:solidFill>
              </a:rPr>
              <a:t>ovlašćenih</a:t>
            </a:r>
            <a:r>
              <a:rPr lang="en-US" dirty="0">
                <a:solidFill>
                  <a:schemeClr val="tx1">
                    <a:lumMod val="75000"/>
                  </a:schemeClr>
                </a:solidFill>
              </a:rPr>
              <a:t> za </a:t>
            </a:r>
            <a:r>
              <a:rPr lang="en-US" dirty="0" err="1">
                <a:solidFill>
                  <a:schemeClr val="tx1">
                    <a:lumMod val="75000"/>
                  </a:schemeClr>
                </a:solidFill>
              </a:rPr>
              <a:t>pristup</a:t>
            </a:r>
            <a:r>
              <a:rPr lang="en-US" dirty="0">
                <a:solidFill>
                  <a:schemeClr val="tx1">
                    <a:lumMod val="75000"/>
                  </a:schemeClr>
                </a:solidFill>
              </a:rPr>
              <a:t> </a:t>
            </a:r>
            <a:r>
              <a:rPr lang="en-US" dirty="0" err="1">
                <a:solidFill>
                  <a:schemeClr val="tx1">
                    <a:lumMod val="75000"/>
                  </a:schemeClr>
                </a:solidFill>
              </a:rPr>
              <a:t>društvenim</a:t>
            </a:r>
            <a:r>
              <a:rPr lang="en-US" dirty="0">
                <a:solidFill>
                  <a:schemeClr val="tx1">
                    <a:lumMod val="75000"/>
                  </a:schemeClr>
                </a:solidFill>
              </a:rPr>
              <a:t> </a:t>
            </a:r>
            <a:r>
              <a:rPr lang="en-US" dirty="0" err="1">
                <a:solidFill>
                  <a:schemeClr val="tx1">
                    <a:lumMod val="75000"/>
                  </a:schemeClr>
                </a:solidFill>
              </a:rPr>
              <a:t>mrežama</a:t>
            </a:r>
            <a:endParaRPr lang="en-US" dirty="0">
              <a:solidFill>
                <a:schemeClr val="tx1">
                  <a:lumMod val="75000"/>
                </a:schemeClr>
              </a:solidFill>
            </a:endParaRPr>
          </a:p>
          <a:p>
            <a:r>
              <a:rPr lang="en-US" dirty="0" err="1">
                <a:solidFill>
                  <a:schemeClr val="tx1">
                    <a:lumMod val="75000"/>
                  </a:schemeClr>
                </a:solidFill>
              </a:rPr>
              <a:t>Nakon</a:t>
            </a:r>
            <a:r>
              <a:rPr lang="en-US" dirty="0">
                <a:solidFill>
                  <a:schemeClr val="tx1">
                    <a:lumMod val="75000"/>
                  </a:schemeClr>
                </a:solidFill>
              </a:rPr>
              <a:t> </a:t>
            </a:r>
            <a:r>
              <a:rPr lang="en-US" dirty="0" err="1">
                <a:solidFill>
                  <a:schemeClr val="tx1">
                    <a:lumMod val="75000"/>
                  </a:schemeClr>
                </a:solidFill>
              </a:rPr>
              <a:t>preuzimanja</a:t>
            </a:r>
            <a:r>
              <a:rPr lang="en-US" dirty="0">
                <a:solidFill>
                  <a:schemeClr val="tx1">
                    <a:lumMod val="75000"/>
                  </a:schemeClr>
                </a:solidFill>
              </a:rPr>
              <a:t>, </a:t>
            </a:r>
            <a:r>
              <a:rPr lang="en-US" dirty="0" err="1">
                <a:solidFill>
                  <a:schemeClr val="tx1">
                    <a:lumMod val="75000"/>
                  </a:schemeClr>
                </a:solidFill>
              </a:rPr>
              <a:t>podaci</a:t>
            </a:r>
            <a:r>
              <a:rPr lang="en-US" dirty="0">
                <a:solidFill>
                  <a:schemeClr val="tx1">
                    <a:lumMod val="75000"/>
                  </a:schemeClr>
                </a:solidFill>
              </a:rPr>
              <a:t> se </a:t>
            </a:r>
            <a:r>
              <a:rPr lang="en-US" dirty="0" err="1">
                <a:solidFill>
                  <a:schemeClr val="tx1">
                    <a:lumMod val="75000"/>
                  </a:schemeClr>
                </a:solidFill>
              </a:rPr>
              <a:t>čuvaju</a:t>
            </a:r>
            <a:r>
              <a:rPr lang="en-US" dirty="0">
                <a:solidFill>
                  <a:schemeClr val="tx1">
                    <a:lumMod val="75000"/>
                  </a:schemeClr>
                </a:solidFill>
              </a:rPr>
              <a:t> u </a:t>
            </a:r>
            <a:r>
              <a:rPr lang="en-US" dirty="0" err="1">
                <a:solidFill>
                  <a:schemeClr val="tx1">
                    <a:lumMod val="75000"/>
                  </a:schemeClr>
                </a:solidFill>
              </a:rPr>
              <a:t>formatima</a:t>
            </a:r>
            <a:r>
              <a:rPr lang="en-US" dirty="0">
                <a:solidFill>
                  <a:schemeClr val="tx1">
                    <a:lumMod val="75000"/>
                  </a:schemeClr>
                </a:solidFill>
              </a:rPr>
              <a:t> </a:t>
            </a:r>
            <a:r>
              <a:rPr lang="en-US" dirty="0" err="1">
                <a:solidFill>
                  <a:schemeClr val="tx1">
                    <a:lumMod val="75000"/>
                  </a:schemeClr>
                </a:solidFill>
              </a:rPr>
              <a:t>pogodnim</a:t>
            </a:r>
            <a:r>
              <a:rPr lang="en-US" dirty="0">
                <a:solidFill>
                  <a:schemeClr val="tx1">
                    <a:lumMod val="75000"/>
                  </a:schemeClr>
                </a:solidFill>
              </a:rPr>
              <a:t> za </a:t>
            </a:r>
            <a:r>
              <a:rPr lang="en-US" dirty="0" err="1">
                <a:solidFill>
                  <a:schemeClr val="tx1">
                    <a:lumMod val="75000"/>
                  </a:schemeClr>
                </a:solidFill>
              </a:rPr>
              <a:t>predstavljanje</a:t>
            </a:r>
            <a:r>
              <a:rPr lang="en-US" dirty="0">
                <a:solidFill>
                  <a:schemeClr val="tx1">
                    <a:lumMod val="75000"/>
                  </a:schemeClr>
                </a:solidFill>
              </a:rPr>
              <a:t> </a:t>
            </a:r>
            <a:r>
              <a:rPr lang="en-US" dirty="0" err="1">
                <a:solidFill>
                  <a:schemeClr val="tx1">
                    <a:lumMod val="75000"/>
                  </a:schemeClr>
                </a:solidFill>
              </a:rPr>
              <a:t>dokaza</a:t>
            </a:r>
            <a:r>
              <a:rPr lang="en-US" dirty="0">
                <a:solidFill>
                  <a:schemeClr val="tx1">
                    <a:lumMod val="75000"/>
                  </a:schemeClr>
                </a:solidFill>
              </a:rPr>
              <a:t> </a:t>
            </a:r>
            <a:r>
              <a:rPr lang="en-US" dirty="0" err="1">
                <a:solidFill>
                  <a:schemeClr val="tx1">
                    <a:lumMod val="75000"/>
                  </a:schemeClr>
                </a:solidFill>
              </a:rPr>
              <a:t>na</a:t>
            </a:r>
            <a:r>
              <a:rPr lang="en-US" dirty="0">
                <a:solidFill>
                  <a:schemeClr val="tx1">
                    <a:lumMod val="75000"/>
                  </a:schemeClr>
                </a:solidFill>
              </a:rPr>
              <a:t> </a:t>
            </a:r>
            <a:r>
              <a:rPr lang="en-US" dirty="0" err="1">
                <a:solidFill>
                  <a:schemeClr val="tx1">
                    <a:lumMod val="75000"/>
                  </a:schemeClr>
                </a:solidFill>
              </a:rPr>
              <a:t>sudu</a:t>
            </a:r>
            <a:endParaRPr lang="en-US" dirty="0">
              <a:solidFill>
                <a:schemeClr val="tx1">
                  <a:lumMod val="75000"/>
                </a:schemeClr>
              </a:solidFill>
            </a:endParaRPr>
          </a:p>
          <a:p>
            <a:r>
              <a:rPr lang="en-US" dirty="0" err="1">
                <a:solidFill>
                  <a:schemeClr val="tx1">
                    <a:lumMod val="75000"/>
                  </a:schemeClr>
                </a:solidFill>
              </a:rPr>
              <a:t>Zaštita</a:t>
            </a:r>
            <a:r>
              <a:rPr lang="en-US" dirty="0">
                <a:solidFill>
                  <a:schemeClr val="tx1">
                    <a:lumMod val="75000"/>
                  </a:schemeClr>
                </a:solidFill>
              </a:rPr>
              <a:t> od </a:t>
            </a:r>
            <a:r>
              <a:rPr lang="en-US" dirty="0" err="1">
                <a:solidFill>
                  <a:schemeClr val="tx1">
                    <a:lumMod val="75000"/>
                  </a:schemeClr>
                </a:solidFill>
              </a:rPr>
              <a:t>izmena</a:t>
            </a:r>
            <a:r>
              <a:rPr lang="en-US" dirty="0">
                <a:solidFill>
                  <a:schemeClr val="tx1">
                    <a:lumMod val="75000"/>
                  </a:schemeClr>
                </a:solidFill>
              </a:rPr>
              <a:t> </a:t>
            </a:r>
            <a:r>
              <a:rPr lang="en-US" dirty="0" err="1">
                <a:solidFill>
                  <a:schemeClr val="tx1">
                    <a:lumMod val="75000"/>
                  </a:schemeClr>
                </a:solidFill>
              </a:rPr>
              <a:t>i</a:t>
            </a:r>
            <a:r>
              <a:rPr lang="en-US" dirty="0">
                <a:solidFill>
                  <a:schemeClr val="tx1">
                    <a:lumMod val="75000"/>
                  </a:schemeClr>
                </a:solidFill>
              </a:rPr>
              <a:t> </a:t>
            </a:r>
            <a:r>
              <a:rPr lang="en-US" dirty="0" err="1">
                <a:solidFill>
                  <a:schemeClr val="tx1">
                    <a:lumMod val="75000"/>
                  </a:schemeClr>
                </a:solidFill>
              </a:rPr>
              <a:t>brisanja</a:t>
            </a:r>
            <a:r>
              <a:rPr lang="en-US" dirty="0">
                <a:solidFill>
                  <a:schemeClr val="tx1">
                    <a:lumMod val="75000"/>
                  </a:schemeClr>
                </a:solidFill>
              </a:rPr>
              <a:t> </a:t>
            </a:r>
            <a:r>
              <a:rPr lang="en-US" dirty="0" err="1">
                <a:solidFill>
                  <a:schemeClr val="tx1">
                    <a:lumMod val="75000"/>
                  </a:schemeClr>
                </a:solidFill>
              </a:rPr>
              <a:t>podataka</a:t>
            </a:r>
            <a:r>
              <a:rPr lang="en-US" dirty="0">
                <a:solidFill>
                  <a:schemeClr val="tx1">
                    <a:lumMod val="75000"/>
                  </a:schemeClr>
                </a:solidFill>
              </a:rPr>
              <a:t> </a:t>
            </a:r>
            <a:r>
              <a:rPr lang="en-US" dirty="0" err="1">
                <a:solidFill>
                  <a:schemeClr val="tx1">
                    <a:lumMod val="75000"/>
                  </a:schemeClr>
                </a:solidFill>
              </a:rPr>
              <a:t>i</a:t>
            </a:r>
            <a:r>
              <a:rPr lang="en-US" dirty="0">
                <a:solidFill>
                  <a:schemeClr val="tx1">
                    <a:lumMod val="75000"/>
                  </a:schemeClr>
                </a:solidFill>
              </a:rPr>
              <a:t> </a:t>
            </a:r>
            <a:r>
              <a:rPr lang="en-US" dirty="0" err="1">
                <a:solidFill>
                  <a:schemeClr val="tx1">
                    <a:lumMod val="75000"/>
                  </a:schemeClr>
                </a:solidFill>
              </a:rPr>
              <a:t>dokaza</a:t>
            </a:r>
            <a:r>
              <a:rPr lang="en-US" dirty="0">
                <a:solidFill>
                  <a:schemeClr val="tx1">
                    <a:lumMod val="75000"/>
                  </a:schemeClr>
                </a:solidFill>
              </a:rPr>
              <a:t>: </a:t>
            </a:r>
            <a:r>
              <a:rPr lang="en-US" dirty="0" err="1">
                <a:solidFill>
                  <a:schemeClr val="tx1">
                    <a:lumMod val="75000"/>
                  </a:schemeClr>
                </a:solidFill>
              </a:rPr>
              <a:t>heširanje</a:t>
            </a:r>
            <a:endParaRPr lang="en-US">
              <a:solidFill>
                <a:schemeClr val="tx1">
                  <a:lumMod val="75000"/>
                </a:schemeClr>
              </a:solidFill>
            </a:endParaRPr>
          </a:p>
        </p:txBody>
      </p:sp>
      <p:sp>
        <p:nvSpPr>
          <p:cNvPr id="5" name="Čuvar mesta za datum 4">
            <a:extLst>
              <a:ext uri="{FF2B5EF4-FFF2-40B4-BE49-F238E27FC236}">
                <a16:creationId xmlns:a16="http://schemas.microsoft.com/office/drawing/2014/main" id="{107D6686-C17F-C8C2-C0C7-1608FE61B12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Tree>
    <p:extLst>
      <p:ext uri="{BB962C8B-B14F-4D97-AF65-F5344CB8AC3E}">
        <p14:creationId xmlns:p14="http://schemas.microsoft.com/office/powerpoint/2010/main" val="30129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1AFDF781-7988-C8D1-8053-AD81F723FA2C}"/>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kern="1200" dirty="0">
                <a:solidFill>
                  <a:schemeClr val="tx1"/>
                </a:solidFill>
                <a:latin typeface="+mj-lt"/>
                <a:ea typeface="+mj-ea"/>
                <a:cs typeface="+mj-cs"/>
              </a:rPr>
              <a:t>Analiza podataka</a:t>
            </a:r>
          </a:p>
        </p:txBody>
      </p:sp>
      <p:sp>
        <p:nvSpPr>
          <p:cNvPr id="4" name="Čuvar mesta za tekst 3">
            <a:extLst>
              <a:ext uri="{FF2B5EF4-FFF2-40B4-BE49-F238E27FC236}">
                <a16:creationId xmlns:a16="http://schemas.microsoft.com/office/drawing/2014/main" id="{F8A74534-0252-40AF-A0B8-F9E5BCEFAA56}"/>
              </a:ext>
            </a:extLst>
          </p:cNvPr>
          <p:cNvSpPr>
            <a:spLocks noGrp="1"/>
          </p:cNvSpPr>
          <p:nvPr>
            <p:ph type="body" sz="half" idx="2"/>
          </p:nvPr>
        </p:nvSpPr>
        <p:spPr>
          <a:xfrm>
            <a:off x="550863" y="2990695"/>
            <a:ext cx="4564869" cy="2902261"/>
          </a:xfrm>
        </p:spPr>
        <p:txBody>
          <a:bodyPr vert="horz" wrap="square" lIns="0" tIns="0" rIns="0" bIns="0" rtlCol="0" anchor="t">
            <a:normAutofit/>
          </a:bodyPr>
          <a:lstStyle/>
          <a:p>
            <a:pPr marL="285750" indent="-228600">
              <a:buFont typeface="Arial" panose="020B0604020202020204" pitchFamily="34" charset="0"/>
              <a:buChar char="•"/>
            </a:pPr>
            <a:r>
              <a:rPr lang="en-US" sz="1800" dirty="0" err="1"/>
              <a:t>Sprovode</a:t>
            </a:r>
            <a:r>
              <a:rPr lang="en-US" sz="1800" dirty="0"/>
              <a:t> se </a:t>
            </a:r>
            <a:r>
              <a:rPr lang="en-US" sz="1800" dirty="0" err="1"/>
              <a:t>analitička</a:t>
            </a:r>
            <a:r>
              <a:rPr lang="en-US" sz="1800" dirty="0"/>
              <a:t> </a:t>
            </a:r>
            <a:r>
              <a:rPr lang="en-US" sz="1800" dirty="0" err="1"/>
              <a:t>istraživanja</a:t>
            </a:r>
            <a:r>
              <a:rPr lang="en-US" sz="1800" dirty="0"/>
              <a:t> </a:t>
            </a:r>
            <a:r>
              <a:rPr lang="en-US" sz="1800" dirty="0" err="1"/>
              <a:t>koja</a:t>
            </a:r>
            <a:r>
              <a:rPr lang="en-US" sz="1800" dirty="0"/>
              <a:t> </a:t>
            </a:r>
            <a:r>
              <a:rPr lang="en-US" sz="1800" dirty="0" err="1"/>
              <a:t>ispituju</a:t>
            </a:r>
            <a:r>
              <a:rPr lang="en-US" sz="1800" dirty="0"/>
              <a:t> </a:t>
            </a:r>
            <a:r>
              <a:rPr lang="en-US" sz="1800" dirty="0" err="1"/>
              <a:t>značenja</a:t>
            </a:r>
            <a:r>
              <a:rPr lang="en-US" sz="1800" dirty="0"/>
              <a:t> </a:t>
            </a:r>
            <a:r>
              <a:rPr lang="en-US" sz="1800" dirty="0" err="1"/>
              <a:t>prikupljenih</a:t>
            </a:r>
            <a:r>
              <a:rPr lang="en-US" sz="1800" dirty="0"/>
              <a:t> </a:t>
            </a:r>
            <a:r>
              <a:rPr lang="en-US" sz="1800" dirty="0" err="1"/>
              <a:t>podataka</a:t>
            </a:r>
            <a:endParaRPr lang="en-US" sz="1800" dirty="0">
              <a:solidFill>
                <a:srgbClr val="FFFFFF">
                  <a:alpha val="60000"/>
                </a:srgbClr>
              </a:solidFill>
            </a:endParaRPr>
          </a:p>
          <a:p>
            <a:pPr marL="285750" indent="-228600">
              <a:buFont typeface="Arial" panose="020B0604020202020204" pitchFamily="34" charset="0"/>
              <a:buChar char="•"/>
            </a:pPr>
            <a:r>
              <a:rPr lang="en-US" sz="1800" dirty="0"/>
              <a:t>Ko, </a:t>
            </a:r>
            <a:r>
              <a:rPr lang="en-US" sz="1800" err="1"/>
              <a:t>kada</a:t>
            </a:r>
            <a:r>
              <a:rPr lang="en-US" sz="1800" dirty="0"/>
              <a:t>, </a:t>
            </a:r>
            <a:r>
              <a:rPr lang="en-US" sz="1800" err="1"/>
              <a:t>odakle</a:t>
            </a:r>
            <a:r>
              <a:rPr lang="en-US" sz="1800" dirty="0"/>
              <a:t> je </a:t>
            </a:r>
            <a:r>
              <a:rPr lang="en-US" sz="1800" err="1"/>
              <a:t>postavio</a:t>
            </a:r>
            <a:r>
              <a:rPr lang="en-US" sz="1800" dirty="0"/>
              <a:t> </a:t>
            </a:r>
            <a:r>
              <a:rPr lang="en-US" sz="1800" err="1"/>
              <a:t>sadržaj</a:t>
            </a:r>
            <a:r>
              <a:rPr lang="en-US" sz="1800" dirty="0"/>
              <a:t>, </a:t>
            </a:r>
            <a:r>
              <a:rPr lang="en-US" sz="1800" err="1"/>
              <a:t>kome</a:t>
            </a:r>
            <a:r>
              <a:rPr lang="en-US" sz="1800" dirty="0"/>
              <a:t> je </a:t>
            </a:r>
            <a:r>
              <a:rPr lang="en-US" sz="1800" err="1"/>
              <a:t>upućen</a:t>
            </a:r>
            <a:r>
              <a:rPr lang="en-US" sz="1800" dirty="0"/>
              <a:t> </a:t>
            </a:r>
            <a:r>
              <a:rPr lang="en-US" sz="1800" err="1"/>
              <a:t>i</a:t>
            </a:r>
            <a:r>
              <a:rPr lang="en-US" sz="1800" dirty="0"/>
              <a:t> </a:t>
            </a:r>
            <a:r>
              <a:rPr lang="en-US" sz="1800" err="1"/>
              <a:t>slično</a:t>
            </a:r>
            <a:endParaRPr lang="en-US" sz="1800">
              <a:solidFill>
                <a:srgbClr val="FFFFFF">
                  <a:alpha val="60000"/>
                </a:srgbClr>
              </a:solidFill>
            </a:endParaRPr>
          </a:p>
          <a:p>
            <a:pPr marL="285750" indent="-228600">
              <a:buFont typeface="Arial" panose="020B0604020202020204" pitchFamily="34" charset="0"/>
              <a:buChar char="•"/>
            </a:pPr>
            <a:r>
              <a:rPr lang="en-US" sz="1800" err="1"/>
              <a:t>Usleđuje</a:t>
            </a:r>
            <a:r>
              <a:rPr lang="en-US" sz="1800" dirty="0"/>
              <a:t> </a:t>
            </a:r>
            <a:r>
              <a:rPr lang="en-US" sz="1800" err="1"/>
              <a:t>poređenje</a:t>
            </a:r>
            <a:r>
              <a:rPr lang="en-US" sz="1800" dirty="0"/>
              <a:t> </a:t>
            </a:r>
            <a:r>
              <a:rPr lang="en-US" sz="1800" err="1"/>
              <a:t>podataka</a:t>
            </a:r>
            <a:r>
              <a:rPr lang="en-US" sz="1800" dirty="0"/>
              <a:t> </a:t>
            </a:r>
            <a:r>
              <a:rPr lang="en-US" sz="1800" err="1"/>
              <a:t>i</a:t>
            </a:r>
            <a:r>
              <a:rPr lang="en-US" sz="1800" dirty="0"/>
              <a:t> </a:t>
            </a:r>
            <a:r>
              <a:rPr lang="en-US" sz="1800" err="1"/>
              <a:t>uočavanje</a:t>
            </a:r>
            <a:r>
              <a:rPr lang="en-US" sz="1800" dirty="0"/>
              <a:t> </a:t>
            </a:r>
            <a:r>
              <a:rPr lang="en-US" sz="1800" err="1"/>
              <a:t>veza</a:t>
            </a:r>
            <a:r>
              <a:rPr lang="en-US" sz="1800" dirty="0"/>
              <a:t> </a:t>
            </a:r>
            <a:r>
              <a:rPr lang="en-US" sz="1800" err="1"/>
              <a:t>i</a:t>
            </a:r>
            <a:r>
              <a:rPr lang="en-US" sz="1800" dirty="0"/>
              <a:t> </a:t>
            </a:r>
            <a:r>
              <a:rPr lang="en-US" sz="1800" err="1"/>
              <a:t>relacija</a:t>
            </a:r>
            <a:endParaRPr lang="en-US" sz="1800">
              <a:solidFill>
                <a:srgbClr val="FFFFFF">
                  <a:alpha val="60000"/>
                </a:srgbClr>
              </a:solidFill>
            </a:endParaRPr>
          </a:p>
        </p:txBody>
      </p:sp>
      <p:pic>
        <p:nvPicPr>
          <p:cNvPr id="8" name="Slika 8" descr="Slika na kojoj se nalazi tekst, osoba, computer, zatvoreni prostor&#10;&#10;Opis je automatski generisan">
            <a:extLst>
              <a:ext uri="{FF2B5EF4-FFF2-40B4-BE49-F238E27FC236}">
                <a16:creationId xmlns:a16="http://schemas.microsoft.com/office/drawing/2014/main" id="{0B086910-A7EE-3A09-9EB9-47E5D208A35C}"/>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6515" r="26734"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1" name="Group 2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2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Čuvar mesta za datum 4">
            <a:extLst>
              <a:ext uri="{FF2B5EF4-FFF2-40B4-BE49-F238E27FC236}">
                <a16:creationId xmlns:a16="http://schemas.microsoft.com/office/drawing/2014/main" id="{4F8A6787-DF8F-848F-C5B1-C21F4F0BB69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BD6B99D0-75FF-A679-A6CB-F2122AAB36F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1087836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80C76F0C-4237-37DD-3CC6-C30CF506462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90000"/>
              </a:lnSpc>
            </a:pPr>
            <a:r>
              <a:rPr lang="en-US" sz="4800"/>
              <a:t>Prezentacija i vizuelizacija podataka</a:t>
            </a:r>
          </a:p>
        </p:txBody>
      </p:sp>
      <p:sp>
        <p:nvSpPr>
          <p:cNvPr id="28" name="Oval 27">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Čuvar mesta za tekst 3">
            <a:extLst>
              <a:ext uri="{FF2B5EF4-FFF2-40B4-BE49-F238E27FC236}">
                <a16:creationId xmlns:a16="http://schemas.microsoft.com/office/drawing/2014/main" id="{3AAD56C0-2CCC-0EF6-F88C-7BE0C267BD15}"/>
              </a:ext>
            </a:extLst>
          </p:cNvPr>
          <p:cNvSpPr>
            <a:spLocks noGrp="1"/>
          </p:cNvSpPr>
          <p:nvPr>
            <p:ph type="body" sz="half" idx="2"/>
          </p:nvPr>
        </p:nvSpPr>
        <p:spPr>
          <a:xfrm>
            <a:off x="326011" y="2902158"/>
            <a:ext cx="5126999" cy="3802764"/>
          </a:xfrm>
        </p:spPr>
        <p:txBody>
          <a:bodyPr vert="horz" wrap="square" lIns="0" tIns="0" rIns="0" bIns="0" rtlCol="0" anchor="t">
            <a:normAutofit/>
          </a:bodyPr>
          <a:lstStyle/>
          <a:p>
            <a:pPr marL="285750" indent="-228600">
              <a:buFont typeface="Arial" panose="020B0604020202020204" pitchFamily="34" charset="0"/>
              <a:buChar char="•"/>
            </a:pPr>
            <a:r>
              <a:rPr lang="en-US" sz="2000" dirty="0" err="1">
                <a:solidFill>
                  <a:schemeClr val="tx1">
                    <a:lumMod val="75000"/>
                  </a:schemeClr>
                </a:solidFill>
              </a:rPr>
              <a:t>Grupisanje</a:t>
            </a:r>
            <a:r>
              <a:rPr lang="en-US" sz="2000" dirty="0">
                <a:solidFill>
                  <a:schemeClr val="tx1">
                    <a:lumMod val="75000"/>
                  </a:schemeClr>
                </a:solidFill>
              </a:rPr>
              <a:t> </a:t>
            </a:r>
            <a:r>
              <a:rPr lang="en-US" sz="2000" dirty="0" err="1">
                <a:solidFill>
                  <a:schemeClr val="tx1">
                    <a:lumMod val="75000"/>
                  </a:schemeClr>
                </a:solidFill>
              </a:rPr>
              <a:t>podataka</a:t>
            </a:r>
            <a:r>
              <a:rPr lang="en-US" sz="2000" dirty="0">
                <a:solidFill>
                  <a:schemeClr val="tx1">
                    <a:lumMod val="75000"/>
                  </a:schemeClr>
                </a:solidFill>
              </a:rPr>
              <a:t> </a:t>
            </a:r>
            <a:r>
              <a:rPr lang="en-US" sz="2000" dirty="0" err="1">
                <a:solidFill>
                  <a:schemeClr val="tx1">
                    <a:lumMod val="75000"/>
                  </a:schemeClr>
                </a:solidFill>
              </a:rPr>
              <a:t>tako</a:t>
            </a:r>
            <a:r>
              <a:rPr lang="en-US" sz="2000" dirty="0">
                <a:solidFill>
                  <a:schemeClr val="tx1">
                    <a:lumMod val="75000"/>
                  </a:schemeClr>
                </a:solidFill>
              </a:rPr>
              <a:t> da </a:t>
            </a:r>
            <a:r>
              <a:rPr lang="en-US" sz="2000" dirty="0" err="1">
                <a:solidFill>
                  <a:schemeClr val="tx1">
                    <a:lumMod val="75000"/>
                  </a:schemeClr>
                </a:solidFill>
              </a:rPr>
              <a:t>formiraju</a:t>
            </a:r>
            <a:r>
              <a:rPr lang="en-US" sz="2000" dirty="0">
                <a:solidFill>
                  <a:schemeClr val="tx1">
                    <a:lumMod val="75000"/>
                  </a:schemeClr>
                </a:solidFill>
              </a:rPr>
              <a:t> </a:t>
            </a:r>
            <a:r>
              <a:rPr lang="en-US" sz="2000" dirty="0" err="1">
                <a:solidFill>
                  <a:schemeClr val="tx1">
                    <a:lumMod val="75000"/>
                  </a:schemeClr>
                </a:solidFill>
              </a:rPr>
              <a:t>smislene</a:t>
            </a:r>
            <a:r>
              <a:rPr lang="en-US" sz="2000" dirty="0">
                <a:solidFill>
                  <a:schemeClr val="tx1">
                    <a:lumMod val="75000"/>
                  </a:schemeClr>
                </a:solidFill>
              </a:rPr>
              <a:t> </a:t>
            </a:r>
            <a:r>
              <a:rPr lang="en-US" sz="2000" dirty="0" err="1">
                <a:solidFill>
                  <a:schemeClr val="tx1">
                    <a:lumMod val="75000"/>
                  </a:schemeClr>
                </a:solidFill>
              </a:rPr>
              <a:t>celine</a:t>
            </a:r>
            <a:endParaRPr lang="en-US" sz="2000" dirty="0">
              <a:solidFill>
                <a:schemeClr val="tx1">
                  <a:lumMod val="75000"/>
                </a:schemeClr>
              </a:solidFill>
            </a:endParaRPr>
          </a:p>
          <a:p>
            <a:pPr marL="285750" indent="-228600">
              <a:buFont typeface="Arial" panose="020B0604020202020204" pitchFamily="34" charset="0"/>
              <a:buChar char="•"/>
            </a:pPr>
            <a:r>
              <a:rPr lang="en-US" sz="2000" dirty="0">
                <a:solidFill>
                  <a:schemeClr val="tx1">
                    <a:lumMod val="75000"/>
                  </a:schemeClr>
                </a:solidFill>
              </a:rPr>
              <a:t>Format </a:t>
            </a:r>
            <a:r>
              <a:rPr lang="en-US" sz="2000" dirty="0" err="1">
                <a:solidFill>
                  <a:schemeClr val="tx1">
                    <a:lumMod val="75000"/>
                  </a:schemeClr>
                </a:solidFill>
              </a:rPr>
              <a:t>prikaza</a:t>
            </a:r>
            <a:r>
              <a:rPr lang="en-US" sz="2000" dirty="0">
                <a:solidFill>
                  <a:schemeClr val="tx1">
                    <a:lumMod val="75000"/>
                  </a:schemeClr>
                </a:solidFill>
              </a:rPr>
              <a:t> </a:t>
            </a:r>
            <a:r>
              <a:rPr lang="en-US" sz="2000" dirty="0" err="1">
                <a:solidFill>
                  <a:schemeClr val="tx1">
                    <a:lumMod val="75000"/>
                  </a:schemeClr>
                </a:solidFill>
              </a:rPr>
              <a:t>razumljiv</a:t>
            </a:r>
            <a:r>
              <a:rPr lang="en-US" sz="2000" dirty="0">
                <a:solidFill>
                  <a:schemeClr val="tx1">
                    <a:lumMod val="75000"/>
                  </a:schemeClr>
                </a:solidFill>
              </a:rPr>
              <a:t> </a:t>
            </a:r>
            <a:r>
              <a:rPr lang="en-US" sz="2000" dirty="0" err="1">
                <a:solidFill>
                  <a:schemeClr val="tx1">
                    <a:lumMod val="75000"/>
                  </a:schemeClr>
                </a:solidFill>
              </a:rPr>
              <a:t>čoveku</a:t>
            </a:r>
            <a:endParaRPr lang="en-US" sz="2000" dirty="0">
              <a:solidFill>
                <a:schemeClr val="tx1">
                  <a:lumMod val="75000"/>
                </a:schemeClr>
              </a:solidFill>
            </a:endParaRPr>
          </a:p>
          <a:p>
            <a:pPr marL="285750" indent="-228600">
              <a:buFont typeface="Arial" panose="020B0604020202020204" pitchFamily="34" charset="0"/>
              <a:buChar char="•"/>
            </a:pPr>
            <a:r>
              <a:rPr lang="en-US" sz="2000" dirty="0" err="1">
                <a:solidFill>
                  <a:schemeClr val="tx1">
                    <a:lumMod val="75000"/>
                  </a:schemeClr>
                </a:solidFill>
              </a:rPr>
              <a:t>Lokacijski</a:t>
            </a:r>
            <a:r>
              <a:rPr lang="en-US" sz="2000" dirty="0">
                <a:solidFill>
                  <a:schemeClr val="tx1">
                    <a:lumMod val="75000"/>
                  </a:schemeClr>
                </a:solidFill>
              </a:rPr>
              <a:t>, </a:t>
            </a:r>
            <a:r>
              <a:rPr lang="en-US" sz="2000" dirty="0" err="1">
                <a:solidFill>
                  <a:schemeClr val="tx1">
                    <a:lumMod val="75000"/>
                  </a:schemeClr>
                </a:solidFill>
              </a:rPr>
              <a:t>frekventni</a:t>
            </a:r>
            <a:r>
              <a:rPr lang="en-US" sz="2000" dirty="0">
                <a:solidFill>
                  <a:schemeClr val="tx1">
                    <a:lumMod val="75000"/>
                  </a:schemeClr>
                </a:solidFill>
              </a:rPr>
              <a:t>, </a:t>
            </a:r>
            <a:r>
              <a:rPr lang="en-US" sz="2000" dirty="0" err="1">
                <a:solidFill>
                  <a:schemeClr val="tx1">
                    <a:lumMod val="75000"/>
                  </a:schemeClr>
                </a:solidFill>
              </a:rPr>
              <a:t>vremenski</a:t>
            </a:r>
            <a:r>
              <a:rPr lang="en-US" sz="2000" dirty="0">
                <a:solidFill>
                  <a:schemeClr val="tx1">
                    <a:lumMod val="75000"/>
                  </a:schemeClr>
                </a:solidFill>
              </a:rPr>
              <a:t> </a:t>
            </a:r>
            <a:r>
              <a:rPr lang="en-US" sz="2000" dirty="0" err="1">
                <a:solidFill>
                  <a:schemeClr val="tx1">
                    <a:lumMod val="75000"/>
                  </a:schemeClr>
                </a:solidFill>
              </a:rPr>
              <a:t>aspekt</a:t>
            </a:r>
            <a:endParaRPr lang="en-US" sz="2000" dirty="0">
              <a:solidFill>
                <a:schemeClr val="tx1">
                  <a:lumMod val="75000"/>
                </a:schemeClr>
              </a:solidFill>
            </a:endParaRPr>
          </a:p>
        </p:txBody>
      </p:sp>
      <p:pic>
        <p:nvPicPr>
          <p:cNvPr id="11" name="Slika 11">
            <a:extLst>
              <a:ext uri="{FF2B5EF4-FFF2-40B4-BE49-F238E27FC236}">
                <a16:creationId xmlns:a16="http://schemas.microsoft.com/office/drawing/2014/main" id="{99B5455D-1ABA-039B-F9B1-9F96CB45B67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675" r="23576"/>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8" name="Slika 8" descr="Slika na kojoj se nalazi osoba&#10;&#10;Opis je automatski generisan">
            <a:extLst>
              <a:ext uri="{FF2B5EF4-FFF2-40B4-BE49-F238E27FC236}">
                <a16:creationId xmlns:a16="http://schemas.microsoft.com/office/drawing/2014/main" id="{E49EF8E5-CED1-7CA4-F635-62A6FE1E980B}"/>
              </a:ext>
            </a:extLst>
          </p:cNvPr>
          <p:cNvPicPr>
            <a:picLocks noGrp="1" noChangeAspect="1"/>
          </p:cNvPicPr>
          <p:nvPr>
            <p:ph idx="1"/>
          </p:nvPr>
        </p:nvPicPr>
        <p:blipFill rotWithShape="1">
          <a:blip r:embed="rId4">
            <a:extLst>
              <a:ext uri="{837473B0-CC2E-450A-ABE3-18F120FF3D39}">
                <a1611:picAttrSrcUrl xmlns:a1611="http://schemas.microsoft.com/office/drawing/2016/11/main" r:id="rId5"/>
              </a:ext>
            </a:extLst>
          </a:blip>
          <a:srcRect l="11357" r="16640" b="-4"/>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30" name="Group 29">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31" name="Freeform: Shape 30">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14" name="Slika 14">
            <a:extLst>
              <a:ext uri="{FF2B5EF4-FFF2-40B4-BE49-F238E27FC236}">
                <a16:creationId xmlns:a16="http://schemas.microsoft.com/office/drawing/2014/main" id="{F22D9373-ED7A-2AB9-5E75-F3DD9E8E42CE}"/>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27877" r="5375" b="4"/>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5" name="Čuvar mesta za datum 4">
            <a:extLst>
              <a:ext uri="{FF2B5EF4-FFF2-40B4-BE49-F238E27FC236}">
                <a16:creationId xmlns:a16="http://schemas.microsoft.com/office/drawing/2014/main" id="{CB82113D-52E3-884A-9C67-50F359B7408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51DDE4D4-876E-C1A8-375E-D69F3E24BCB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
        <p:nvSpPr>
          <p:cNvPr id="9" name="Okvir za tekst 8">
            <a:extLst>
              <a:ext uri="{FF2B5EF4-FFF2-40B4-BE49-F238E27FC236}">
                <a16:creationId xmlns:a16="http://schemas.microsoft.com/office/drawing/2014/main" id="{C5645B65-0051-9FB4-5CEE-8685B7B80AD3}"/>
              </a:ext>
            </a:extLst>
          </p:cNvPr>
          <p:cNvSpPr txBox="1"/>
          <p:nvPr/>
        </p:nvSpPr>
        <p:spPr>
          <a:xfrm>
            <a:off x="9054603" y="6870700"/>
            <a:ext cx="3137397" cy="200055"/>
          </a:xfrm>
          <a:prstGeom prst="rect">
            <a:avLst/>
          </a:prstGeom>
          <a:solidFill>
            <a:srgbClr val="000000"/>
          </a:solidFill>
        </p:spPr>
        <p:txBody>
          <a:bodyPr wrap="none">
            <a:spAutoFit/>
          </a:bodyPr>
          <a:lstStyle/>
          <a:p>
            <a:pPr algn="r">
              <a:spcAft>
                <a:spcPts val="600"/>
              </a:spcAft>
            </a:pPr>
            <a:r>
              <a:rPr lang="en-US" sz="700">
                <a:solidFill>
                  <a:srgbClr val="FFFFFF"/>
                </a:solidFill>
              </a:rPr>
              <a:t>Fotografija </a:t>
            </a:r>
            <a:r>
              <a:rPr lang="en-US" sz="700">
                <a:solidFill>
                  <a:srgbClr val="FFFFFF"/>
                </a:solidFill>
                <a:hlinkClick r:id="rId5">
                  <a:extLst>
                    <a:ext uri="{A12FA001-AC4F-418D-AE19-62706E023703}">
                      <ahyp:hlinkClr xmlns:ahyp="http://schemas.microsoft.com/office/drawing/2018/hyperlinkcolor" val="tx"/>
                    </a:ext>
                  </a:extLst>
                </a:hlinkClick>
              </a:rPr>
              <a:t>Ova fotografija</a:t>
            </a:r>
            <a:r>
              <a:rPr lang="en-US" sz="700">
                <a:solidFill>
                  <a:srgbClr val="FFFFFF"/>
                </a:solidFill>
              </a:rPr>
              <a:t> autora Nepoznat autor licencirana je u okviru </a:t>
            </a:r>
            <a:r>
              <a:rPr lang="en-US" sz="700">
                <a:solidFill>
                  <a:srgbClr val="FFFFFF"/>
                </a:solidFill>
                <a:hlinkClick r:id="rId8">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12" name="Okvir za tekst 11">
            <a:extLst>
              <a:ext uri="{FF2B5EF4-FFF2-40B4-BE49-F238E27FC236}">
                <a16:creationId xmlns:a16="http://schemas.microsoft.com/office/drawing/2014/main" id="{668F24ED-B903-6331-0D5E-52B5E838E9D6}"/>
              </a:ext>
            </a:extLst>
          </p:cNvPr>
          <p:cNvSpPr txBox="1"/>
          <p:nvPr/>
        </p:nvSpPr>
        <p:spPr>
          <a:xfrm>
            <a:off x="5737793" y="6870700"/>
            <a:ext cx="3304110" cy="200055"/>
          </a:xfrm>
          <a:prstGeom prst="rect">
            <a:avLst/>
          </a:prstGeom>
          <a:solidFill>
            <a:srgbClr val="000000"/>
          </a:solidFill>
        </p:spPr>
        <p:txBody>
          <a:bodyPr wrap="none">
            <a:spAutoFit/>
          </a:bodyPr>
          <a:lstStyle/>
          <a:p>
            <a:pPr algn="r">
              <a:spcAft>
                <a:spcPts val="600"/>
              </a:spcAft>
            </a:pPr>
            <a:r>
              <a:rPr lang="en-US" sz="700">
                <a:solidFill>
                  <a:srgbClr val="FFFFFF"/>
                </a:solidFill>
              </a:rPr>
              <a:t>Fotografija </a:t>
            </a:r>
            <a:r>
              <a:rPr lang="en-US" sz="700">
                <a:solidFill>
                  <a:srgbClr val="FFFFFF"/>
                </a:solidFill>
                <a:hlinkClick r:id="rId3">
                  <a:extLst>
                    <a:ext uri="{A12FA001-AC4F-418D-AE19-62706E023703}">
                      <ahyp:hlinkClr xmlns:ahyp="http://schemas.microsoft.com/office/drawing/2018/hyperlinkcolor" val="tx"/>
                    </a:ext>
                  </a:extLst>
                </a:hlinkClick>
              </a:rPr>
              <a:t>Ova fotografija</a:t>
            </a:r>
            <a:r>
              <a:rPr lang="en-US" sz="700">
                <a:solidFill>
                  <a:srgbClr val="FFFFFF"/>
                </a:solidFill>
              </a:rPr>
              <a:t> autora Nepoznat autor licencirana je u okviru </a:t>
            </a:r>
            <a:r>
              <a:rPr lang="en-US" sz="700">
                <a:solidFill>
                  <a:srgbClr val="FFFFFF"/>
                </a:solidFill>
                <a:hlinkClick r:id="rId9">
                  <a:extLst>
                    <a:ext uri="{A12FA001-AC4F-418D-AE19-62706E023703}">
                      <ahyp:hlinkClr xmlns:ahyp="http://schemas.microsoft.com/office/drawing/2018/hyperlinkcolor" val="tx"/>
                    </a:ext>
                  </a:extLst>
                </a:hlinkClick>
              </a:rPr>
              <a:t>CC BY-ND</a:t>
            </a:r>
            <a:r>
              <a:rPr lang="en-US" sz="700">
                <a:solidFill>
                  <a:srgbClr val="FFFFFF"/>
                </a:solidFill>
              </a:rPr>
              <a:t>.</a:t>
            </a:r>
          </a:p>
        </p:txBody>
      </p:sp>
      <p:sp>
        <p:nvSpPr>
          <p:cNvPr id="15" name="Okvir za tekst 14">
            <a:extLst>
              <a:ext uri="{FF2B5EF4-FFF2-40B4-BE49-F238E27FC236}">
                <a16:creationId xmlns:a16="http://schemas.microsoft.com/office/drawing/2014/main" id="{BA7D3C49-2A29-8224-D4B4-73322F0E9C33}"/>
              </a:ext>
            </a:extLst>
          </p:cNvPr>
          <p:cNvSpPr txBox="1"/>
          <p:nvPr/>
        </p:nvSpPr>
        <p:spPr>
          <a:xfrm>
            <a:off x="2420983" y="6870700"/>
            <a:ext cx="3304110" cy="200055"/>
          </a:xfrm>
          <a:prstGeom prst="rect">
            <a:avLst/>
          </a:prstGeom>
          <a:solidFill>
            <a:srgbClr val="000000"/>
          </a:solidFill>
        </p:spPr>
        <p:txBody>
          <a:bodyPr wrap="none">
            <a:spAutoFit/>
          </a:bodyPr>
          <a:lstStyle/>
          <a:p>
            <a:pPr algn="r">
              <a:spcAft>
                <a:spcPts val="600"/>
              </a:spcAft>
            </a:pPr>
            <a:r>
              <a:rPr lang="en-US" sz="700">
                <a:solidFill>
                  <a:srgbClr val="FFFFFF"/>
                </a:solidFill>
              </a:rPr>
              <a:t>Fotografija </a:t>
            </a:r>
            <a:r>
              <a:rPr lang="en-US" sz="700">
                <a:solidFill>
                  <a:srgbClr val="FFFFFF"/>
                </a:solidFill>
                <a:hlinkClick r:id="rId7">
                  <a:extLst>
                    <a:ext uri="{A12FA001-AC4F-418D-AE19-62706E023703}">
                      <ahyp:hlinkClr xmlns:ahyp="http://schemas.microsoft.com/office/drawing/2018/hyperlinkcolor" val="tx"/>
                    </a:ext>
                  </a:extLst>
                </a:hlinkClick>
              </a:rPr>
              <a:t>Ova fotografija</a:t>
            </a:r>
            <a:r>
              <a:rPr lang="en-US" sz="700">
                <a:solidFill>
                  <a:srgbClr val="FFFFFF"/>
                </a:solidFill>
              </a:rPr>
              <a:t> autora Nepoznat autor licencirana je u okviru </a:t>
            </a:r>
            <a:r>
              <a:rPr lang="en-US" sz="700">
                <a:solidFill>
                  <a:srgbClr val="FFFFFF"/>
                </a:solidFill>
                <a:hlinkClick r:id="rId9">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1851685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F29CEF31-AF34-D8DF-C393-89EBBAC8FC53}"/>
              </a:ext>
            </a:extLst>
          </p:cNvPr>
          <p:cNvSpPr>
            <a:spLocks noGrp="1"/>
          </p:cNvSpPr>
          <p:nvPr>
            <p:ph type="ctrTitle"/>
          </p:nvPr>
        </p:nvSpPr>
        <p:spPr>
          <a:xfrm>
            <a:off x="550864" y="1051551"/>
            <a:ext cx="3565524" cy="2384898"/>
          </a:xfrm>
        </p:spPr>
        <p:txBody>
          <a:bodyPr anchor="b">
            <a:normAutofit/>
          </a:bodyPr>
          <a:lstStyle/>
          <a:p>
            <a:r>
              <a:rPr lang="sr-Latn-RS" sz="4800" dirty="0">
                <a:latin typeface="Gill Sans MT"/>
              </a:rPr>
              <a:t>Postojeći alati</a:t>
            </a:r>
          </a:p>
        </p:txBody>
      </p:sp>
      <p:grpSp>
        <p:nvGrpSpPr>
          <p:cNvPr id="25" name="Group 17">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9" name="Freeform: Shape 18">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19">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 name="Slika 10" descr="Slika na kojoj se nalazi tekst&#10;&#10;Opis je automatski generisan">
            <a:extLst>
              <a:ext uri="{FF2B5EF4-FFF2-40B4-BE49-F238E27FC236}">
                <a16:creationId xmlns:a16="http://schemas.microsoft.com/office/drawing/2014/main" id="{16E2EDF2-49DA-A413-E9CB-97A9817DF47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1681" r="21523"/>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22" name="Rectangle 21">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Čuvar mesta za datum 3">
            <a:extLst>
              <a:ext uri="{FF2B5EF4-FFF2-40B4-BE49-F238E27FC236}">
                <a16:creationId xmlns:a16="http://schemas.microsoft.com/office/drawing/2014/main" id="{682641CB-803B-AAC5-A86B-D907A9CA2BB6}"/>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Čuvar mesta za podnožje 4">
            <a:extLst>
              <a:ext uri="{FF2B5EF4-FFF2-40B4-BE49-F238E27FC236}">
                <a16:creationId xmlns:a16="http://schemas.microsoft.com/office/drawing/2014/main" id="{05E9D350-E479-C444-54FA-2B327E1A8097}"/>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Čuvar mesta za broj slajda 5">
            <a:extLst>
              <a:ext uri="{FF2B5EF4-FFF2-40B4-BE49-F238E27FC236}">
                <a16:creationId xmlns:a16="http://schemas.microsoft.com/office/drawing/2014/main" id="{4B821470-0734-C557-1C58-11D2CB86B676}"/>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16</a:t>
            </a:fld>
            <a:endParaRPr lang="en-US"/>
          </a:p>
        </p:txBody>
      </p:sp>
      <p:sp>
        <p:nvSpPr>
          <p:cNvPr id="11" name="Okvir za tekst 10">
            <a:extLst>
              <a:ext uri="{FF2B5EF4-FFF2-40B4-BE49-F238E27FC236}">
                <a16:creationId xmlns:a16="http://schemas.microsoft.com/office/drawing/2014/main" id="{EAD69173-7124-F2CB-A576-39B23A4D15BB}"/>
              </a:ext>
            </a:extLst>
          </p:cNvPr>
          <p:cNvSpPr txBox="1"/>
          <p:nvPr/>
        </p:nvSpPr>
        <p:spPr>
          <a:xfrm>
            <a:off x="9054603" y="6657945"/>
            <a:ext cx="3137397" cy="200055"/>
          </a:xfrm>
          <a:prstGeom prst="rect">
            <a:avLst/>
          </a:prstGeom>
          <a:solidFill>
            <a:srgbClr val="000000"/>
          </a:solidFill>
        </p:spPr>
        <p:txBody>
          <a:bodyPr wrap="none">
            <a:spAutoFit/>
          </a:bodyPr>
          <a:lstStyle/>
          <a:p>
            <a:pPr algn="r">
              <a:spcAft>
                <a:spcPts val="600"/>
              </a:spcAft>
            </a:pPr>
            <a:r>
              <a:rPr lang="en-US" sz="700">
                <a:solidFill>
                  <a:srgbClr val="FFFFFF"/>
                </a:solidFill>
              </a:rPr>
              <a:t>Fotografija </a:t>
            </a:r>
            <a:r>
              <a:rPr lang="en-US" sz="700">
                <a:solidFill>
                  <a:srgbClr val="FFFFFF"/>
                </a:solidFill>
                <a:hlinkClick r:id="rId3">
                  <a:extLst>
                    <a:ext uri="{A12FA001-AC4F-418D-AE19-62706E023703}">
                      <ahyp:hlinkClr xmlns:ahyp="http://schemas.microsoft.com/office/drawing/2018/hyperlinkcolor" val="tx"/>
                    </a:ext>
                  </a:extLst>
                </a:hlinkClick>
              </a:rPr>
              <a:t>Ova fotografija</a:t>
            </a:r>
            <a:r>
              <a:rPr lang="en-US" sz="700">
                <a:solidFill>
                  <a:srgbClr val="FFFFFF"/>
                </a:solidFill>
              </a:rPr>
              <a:t> autora Nepoznat autor licencirana je u okviru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623676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4DC89E95-2BE3-2B54-BBAF-34724CB4D069}"/>
              </a:ext>
            </a:extLst>
          </p:cNvPr>
          <p:cNvSpPr>
            <a:spLocks noGrp="1"/>
          </p:cNvSpPr>
          <p:nvPr>
            <p:ph type="title"/>
          </p:nvPr>
        </p:nvSpPr>
        <p:spPr/>
        <p:txBody>
          <a:bodyPr/>
          <a:lstStyle/>
          <a:p>
            <a:r>
              <a:rPr lang="sr-Latn-RS" dirty="0" err="1"/>
              <a:t>EnCase</a:t>
            </a:r>
            <a:r>
              <a:rPr lang="sr-Latn-RS" dirty="0"/>
              <a:t> </a:t>
            </a:r>
            <a:r>
              <a:rPr lang="sr-Latn-RS" dirty="0" err="1"/>
              <a:t>Forensics</a:t>
            </a:r>
          </a:p>
        </p:txBody>
      </p:sp>
      <p:sp>
        <p:nvSpPr>
          <p:cNvPr id="3" name="Čuvar mesta za sadržaj 2">
            <a:extLst>
              <a:ext uri="{FF2B5EF4-FFF2-40B4-BE49-F238E27FC236}">
                <a16:creationId xmlns:a16="http://schemas.microsoft.com/office/drawing/2014/main" id="{338BEA7B-E758-4929-1CF4-E50722D90B4E}"/>
              </a:ext>
            </a:extLst>
          </p:cNvPr>
          <p:cNvSpPr>
            <a:spLocks noGrp="1"/>
          </p:cNvSpPr>
          <p:nvPr>
            <p:ph sz="half" idx="1"/>
          </p:nvPr>
        </p:nvSpPr>
        <p:spPr>
          <a:xfrm>
            <a:off x="550862" y="2097175"/>
            <a:ext cx="5435600" cy="4208010"/>
          </a:xfrm>
        </p:spPr>
        <p:txBody>
          <a:bodyPr vert="horz" wrap="square" lIns="0" tIns="0" rIns="0" bIns="0" rtlCol="0" anchor="t">
            <a:noAutofit/>
          </a:bodyPr>
          <a:lstStyle/>
          <a:p>
            <a:r>
              <a:rPr lang="sr-Latn-RS" dirty="0">
                <a:solidFill>
                  <a:srgbClr val="FFFFFF">
                    <a:alpha val="60000"/>
                  </a:srgbClr>
                </a:solidFill>
              </a:rPr>
              <a:t>Industrijski standard</a:t>
            </a:r>
          </a:p>
          <a:p>
            <a:r>
              <a:rPr lang="sr-Latn-RS" dirty="0">
                <a:solidFill>
                  <a:srgbClr val="FFFFFF">
                    <a:alpha val="60000"/>
                  </a:srgbClr>
                </a:solidFill>
              </a:rPr>
              <a:t>Podržava </a:t>
            </a:r>
            <a:r>
              <a:rPr lang="sr-Latn-RS" dirty="0" err="1">
                <a:solidFill>
                  <a:srgbClr val="FFFFFF">
                    <a:alpha val="60000"/>
                  </a:srgbClr>
                </a:solidFill>
              </a:rPr>
              <a:t>Linux</a:t>
            </a:r>
            <a:r>
              <a:rPr lang="sr-Latn-RS" dirty="0">
                <a:solidFill>
                  <a:srgbClr val="FFFFFF">
                    <a:alpha val="60000"/>
                  </a:srgbClr>
                </a:solidFill>
              </a:rPr>
              <a:t>, Windows, Mac OS</a:t>
            </a:r>
          </a:p>
          <a:p>
            <a:r>
              <a:rPr lang="sr-Latn-RS" dirty="0">
                <a:solidFill>
                  <a:srgbClr val="FFFFFF">
                    <a:alpha val="60000"/>
                  </a:srgbClr>
                </a:solidFill>
              </a:rPr>
              <a:t>Širok spektar podržanih izvora podataka i socijalnih mreža</a:t>
            </a:r>
          </a:p>
          <a:p>
            <a:r>
              <a:rPr lang="sr-Latn-RS" dirty="0">
                <a:solidFill>
                  <a:srgbClr val="FFFFFF">
                    <a:alpha val="60000"/>
                  </a:srgbClr>
                </a:solidFill>
              </a:rPr>
              <a:t>Bezbednost – duplira pribavljene podatke</a:t>
            </a:r>
          </a:p>
          <a:p>
            <a:r>
              <a:rPr lang="sr-Latn-RS" dirty="0">
                <a:solidFill>
                  <a:srgbClr val="FFFFFF">
                    <a:alpha val="60000"/>
                  </a:srgbClr>
                </a:solidFill>
              </a:rPr>
              <a:t>Podrška za AI i </a:t>
            </a:r>
            <a:r>
              <a:rPr lang="sr-Latn-RS" dirty="0" err="1">
                <a:solidFill>
                  <a:srgbClr val="FFFFFF">
                    <a:alpha val="60000"/>
                  </a:srgbClr>
                </a:solidFill>
              </a:rPr>
              <a:t>Deep</a:t>
            </a:r>
            <a:r>
              <a:rPr lang="sr-Latn-RS" dirty="0">
                <a:solidFill>
                  <a:srgbClr val="FFFFFF">
                    <a:alpha val="60000"/>
                  </a:srgbClr>
                </a:solidFill>
              </a:rPr>
              <a:t> </a:t>
            </a:r>
            <a:r>
              <a:rPr lang="sr-Latn-RS" dirty="0" err="1">
                <a:solidFill>
                  <a:srgbClr val="FFFFFF">
                    <a:alpha val="60000"/>
                  </a:srgbClr>
                </a:solidFill>
              </a:rPr>
              <a:t>Learning</a:t>
            </a:r>
            <a:endParaRPr lang="sr-Latn-RS" dirty="0">
              <a:solidFill>
                <a:srgbClr val="FFFFFF">
                  <a:alpha val="60000"/>
                </a:srgbClr>
              </a:solidFill>
            </a:endParaRPr>
          </a:p>
          <a:p>
            <a:r>
              <a:rPr lang="sr-Latn-RS" dirty="0">
                <a:solidFill>
                  <a:srgbClr val="FFFFFF">
                    <a:alpha val="60000"/>
                  </a:srgbClr>
                </a:solidFill>
              </a:rPr>
              <a:t>Podrška za AFF4 fajl format</a:t>
            </a:r>
          </a:p>
          <a:p>
            <a:r>
              <a:rPr lang="sr-Latn-RS" dirty="0">
                <a:solidFill>
                  <a:srgbClr val="FFFFFF">
                    <a:alpha val="60000"/>
                  </a:srgbClr>
                </a:solidFill>
              </a:rPr>
              <a:t>Automatizovano kreiranje izveštaja</a:t>
            </a:r>
          </a:p>
        </p:txBody>
      </p:sp>
      <p:pic>
        <p:nvPicPr>
          <p:cNvPr id="8" name="Slika 8">
            <a:extLst>
              <a:ext uri="{FF2B5EF4-FFF2-40B4-BE49-F238E27FC236}">
                <a16:creationId xmlns:a16="http://schemas.microsoft.com/office/drawing/2014/main" id="{7F058C1C-5631-AE6B-4D2F-4CD314C8D6A4}"/>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548681" y="1884727"/>
            <a:ext cx="4999150" cy="3995737"/>
          </a:xfrm>
        </p:spPr>
      </p:pic>
      <p:sp>
        <p:nvSpPr>
          <p:cNvPr id="5" name="Čuvar mesta za datum 4">
            <a:extLst>
              <a:ext uri="{FF2B5EF4-FFF2-40B4-BE49-F238E27FC236}">
                <a16:creationId xmlns:a16="http://schemas.microsoft.com/office/drawing/2014/main" id="{A4F1AB82-4FB0-1B70-73CF-894302F55AD6}"/>
              </a:ext>
            </a:extLst>
          </p:cNvPr>
          <p:cNvSpPr>
            <a:spLocks noGrp="1"/>
          </p:cNvSpPr>
          <p:nvPr>
            <p:ph type="dt" sz="half" idx="10"/>
          </p:nvPr>
        </p:nvSpPr>
        <p:spPr/>
        <p:txBody>
          <a:bodyPr/>
          <a:lstStyle/>
          <a:p>
            <a:r>
              <a:rPr lang="en-US"/>
              <a:t>Tuesday, February 2, 20XX</a:t>
            </a:r>
          </a:p>
        </p:txBody>
      </p:sp>
      <p:sp>
        <p:nvSpPr>
          <p:cNvPr id="7" name="Čuvar mesta za broj slajda 6">
            <a:extLst>
              <a:ext uri="{FF2B5EF4-FFF2-40B4-BE49-F238E27FC236}">
                <a16:creationId xmlns:a16="http://schemas.microsoft.com/office/drawing/2014/main" id="{045205E2-D5D0-6921-B56A-C5E8E2BE4438}"/>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2736496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97E574F6-4927-1C87-52FC-C586690930F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kern="1200" dirty="0">
                <a:solidFill>
                  <a:schemeClr val="tx1"/>
                </a:solidFill>
                <a:latin typeface="+mj-lt"/>
                <a:ea typeface="+mj-ea"/>
                <a:cs typeface="+mj-cs"/>
              </a:rPr>
              <a:t>CacheBack 3</a:t>
            </a:r>
          </a:p>
        </p:txBody>
      </p:sp>
      <p:sp>
        <p:nvSpPr>
          <p:cNvPr id="3" name="Čuvar mesta za sadržaj 2">
            <a:extLst>
              <a:ext uri="{FF2B5EF4-FFF2-40B4-BE49-F238E27FC236}">
                <a16:creationId xmlns:a16="http://schemas.microsoft.com/office/drawing/2014/main" id="{6F304DDA-EF7B-ADD8-A00D-BADC3728ACF5}"/>
              </a:ext>
            </a:extLst>
          </p:cNvPr>
          <p:cNvSpPr>
            <a:spLocks noGrp="1"/>
          </p:cNvSpPr>
          <p:nvPr>
            <p:ph sz="half" idx="1"/>
          </p:nvPr>
        </p:nvSpPr>
        <p:spPr>
          <a:xfrm>
            <a:off x="550863" y="2678400"/>
            <a:ext cx="3565525" cy="3414425"/>
          </a:xfrm>
        </p:spPr>
        <p:txBody>
          <a:bodyPr vert="horz" wrap="square" lIns="0" tIns="0" rIns="0" bIns="0" rtlCol="0" anchor="t">
            <a:normAutofit/>
          </a:bodyPr>
          <a:lstStyle/>
          <a:p>
            <a:r>
              <a:rPr lang="en-US" sz="1600"/>
              <a:t>Ponovna izgradnja keširanih internet stranica</a:t>
            </a:r>
          </a:p>
          <a:p>
            <a:r>
              <a:rPr lang="en-US" sz="1600"/>
              <a:t>Podržava Edge, Firefox, Chrome, Safari, Opera</a:t>
            </a:r>
          </a:p>
          <a:p>
            <a:r>
              <a:rPr lang="en-US" sz="1600"/>
              <a:t>Jedinstven pregled slika u galeriji</a:t>
            </a:r>
          </a:p>
          <a:p>
            <a:r>
              <a:rPr lang="en-US" sz="1600"/>
              <a:t>Obezbeđuje kategorizaciju, grupisanje, obeležavanje relevantnih informacija i slika</a:t>
            </a:r>
          </a:p>
        </p:txBody>
      </p:sp>
      <p:pic>
        <p:nvPicPr>
          <p:cNvPr id="8" name="Slika 8">
            <a:extLst>
              <a:ext uri="{FF2B5EF4-FFF2-40B4-BE49-F238E27FC236}">
                <a16:creationId xmlns:a16="http://schemas.microsoft.com/office/drawing/2014/main" id="{BF9EEDD6-0F22-F7C8-DDAE-7011CCB45B41}"/>
              </a:ext>
            </a:extLst>
          </p:cNvPr>
          <p:cNvPicPr>
            <a:picLocks noGrp="1" noChangeAspect="1"/>
          </p:cNvPicPr>
          <p:nvPr>
            <p:ph sz="half" idx="2"/>
          </p:nvPr>
        </p:nvPicPr>
        <p:blipFill rotWithShape="1">
          <a:blip r:embed="rId2"/>
          <a:srcRect r="27243" b="-2"/>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
        <p:nvSpPr>
          <p:cNvPr id="5" name="Čuvar mesta za datum 4">
            <a:extLst>
              <a:ext uri="{FF2B5EF4-FFF2-40B4-BE49-F238E27FC236}">
                <a16:creationId xmlns:a16="http://schemas.microsoft.com/office/drawing/2014/main" id="{163800B8-103E-7496-9B2D-FB4989A8B52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Čuvar mesta za podnožje 5">
            <a:extLst>
              <a:ext uri="{FF2B5EF4-FFF2-40B4-BE49-F238E27FC236}">
                <a16:creationId xmlns:a16="http://schemas.microsoft.com/office/drawing/2014/main" id="{A8C34959-EA96-BD25-FED9-17F9A4DCC40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Čuvar mesta za broj slajda 6">
            <a:extLst>
              <a:ext uri="{FF2B5EF4-FFF2-40B4-BE49-F238E27FC236}">
                <a16:creationId xmlns:a16="http://schemas.microsoft.com/office/drawing/2014/main" id="{3DED8FC7-133F-E0A0-13D7-41E8E89DACF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1972207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5" name="Freeform: Shape 2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Shape 2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0" name="Rectangle 2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97E574F6-4927-1C87-52FC-C586690930F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90000"/>
              </a:lnSpc>
            </a:pPr>
            <a:r>
              <a:rPr lang="en-US" kern="1200" dirty="0">
                <a:solidFill>
                  <a:schemeClr val="tx1"/>
                </a:solidFill>
                <a:latin typeface="+mj-lt"/>
                <a:ea typeface="+mj-ea"/>
                <a:cs typeface="+mj-cs"/>
              </a:rPr>
              <a:t>Internet Evidence Finder</a:t>
            </a:r>
          </a:p>
        </p:txBody>
      </p:sp>
      <p:sp>
        <p:nvSpPr>
          <p:cNvPr id="3" name="Čuvar mesta za sadržaj 2">
            <a:extLst>
              <a:ext uri="{FF2B5EF4-FFF2-40B4-BE49-F238E27FC236}">
                <a16:creationId xmlns:a16="http://schemas.microsoft.com/office/drawing/2014/main" id="{6F304DDA-EF7B-ADD8-A00D-BADC3728ACF5}"/>
              </a:ext>
            </a:extLst>
          </p:cNvPr>
          <p:cNvSpPr>
            <a:spLocks noGrp="1"/>
          </p:cNvSpPr>
          <p:nvPr>
            <p:ph sz="half" idx="1"/>
          </p:nvPr>
        </p:nvSpPr>
        <p:spPr>
          <a:xfrm>
            <a:off x="550863" y="2678400"/>
            <a:ext cx="3565525" cy="3414425"/>
          </a:xfrm>
        </p:spPr>
        <p:txBody>
          <a:bodyPr vert="horz" wrap="square" lIns="0" tIns="0" rIns="0" bIns="0" rtlCol="0" anchor="t">
            <a:normAutofit/>
          </a:bodyPr>
          <a:lstStyle/>
          <a:p>
            <a:r>
              <a:rPr lang="en-US" sz="1600" dirty="0" err="1"/>
              <a:t>Pretražuje</a:t>
            </a:r>
            <a:r>
              <a:rPr lang="en-US" sz="1600" dirty="0"/>
              <a:t> hard </a:t>
            </a:r>
            <a:r>
              <a:rPr lang="en-US" sz="1600" dirty="0" err="1"/>
              <a:t>diskove</a:t>
            </a:r>
            <a:r>
              <a:rPr lang="en-US" sz="1600" dirty="0"/>
              <a:t> </a:t>
            </a:r>
            <a:r>
              <a:rPr lang="en-US" sz="1600" dirty="0" err="1"/>
              <a:t>i</a:t>
            </a:r>
            <a:r>
              <a:rPr lang="en-US" sz="1600" dirty="0"/>
              <a:t> </a:t>
            </a:r>
            <a:r>
              <a:rPr lang="en-US" sz="1600" dirty="0" err="1"/>
              <a:t>fajlove</a:t>
            </a:r>
            <a:r>
              <a:rPr lang="en-US" sz="1600" dirty="0"/>
              <a:t> za </a:t>
            </a:r>
            <a:r>
              <a:rPr lang="en-US" sz="1600" dirty="0" err="1"/>
              <a:t>artifakte</a:t>
            </a:r>
            <a:r>
              <a:rPr lang="en-US" sz="1600" dirty="0"/>
              <a:t> </a:t>
            </a:r>
            <a:r>
              <a:rPr lang="en-US" sz="1600" dirty="0" err="1"/>
              <a:t>kreirane</a:t>
            </a:r>
            <a:r>
              <a:rPr lang="en-US" sz="1600" dirty="0"/>
              <a:t> u online </a:t>
            </a:r>
            <a:r>
              <a:rPr lang="en-US" sz="1600" dirty="0" err="1"/>
              <a:t>okruženjima</a:t>
            </a:r>
            <a:endParaRPr lang="en-US" sz="1600">
              <a:solidFill>
                <a:srgbClr val="FFFFFF">
                  <a:alpha val="60000"/>
                </a:srgbClr>
              </a:solidFill>
            </a:endParaRPr>
          </a:p>
          <a:p>
            <a:r>
              <a:rPr lang="en-US" sz="1600" dirty="0">
                <a:solidFill>
                  <a:srgbClr val="FFFFFF">
                    <a:alpha val="60000"/>
                  </a:srgbClr>
                </a:solidFill>
              </a:rPr>
              <a:t>Za </a:t>
            </a:r>
            <a:r>
              <a:rPr lang="en-US" sz="1600" dirty="0" err="1">
                <a:solidFill>
                  <a:srgbClr val="FFFFFF">
                    <a:alpha val="60000"/>
                  </a:srgbClr>
                </a:solidFill>
              </a:rPr>
              <a:t>društvene</a:t>
            </a:r>
            <a:r>
              <a:rPr lang="en-US" sz="1600" dirty="0">
                <a:solidFill>
                  <a:srgbClr val="FFFFFF">
                    <a:alpha val="60000"/>
                  </a:srgbClr>
                </a:solidFill>
              </a:rPr>
              <a:t> </a:t>
            </a:r>
            <a:r>
              <a:rPr lang="en-US" sz="1600" dirty="0" err="1">
                <a:solidFill>
                  <a:srgbClr val="FFFFFF">
                    <a:alpha val="60000"/>
                  </a:srgbClr>
                </a:solidFill>
              </a:rPr>
              <a:t>mreže</a:t>
            </a:r>
            <a:r>
              <a:rPr lang="en-US" sz="1600" dirty="0">
                <a:solidFill>
                  <a:srgbClr val="FFFFFF">
                    <a:alpha val="60000"/>
                  </a:srgbClr>
                </a:solidFill>
              </a:rPr>
              <a:t> od </a:t>
            </a:r>
            <a:r>
              <a:rPr lang="en-US" sz="1600" dirty="0" err="1">
                <a:solidFill>
                  <a:srgbClr val="FFFFFF">
                    <a:alpha val="60000"/>
                  </a:srgbClr>
                </a:solidFill>
              </a:rPr>
              <a:t>značaja</a:t>
            </a:r>
            <a:r>
              <a:rPr lang="en-US" sz="1600" dirty="0">
                <a:solidFill>
                  <a:srgbClr val="FFFFFF">
                    <a:alpha val="60000"/>
                  </a:srgbClr>
                </a:solidFill>
              </a:rPr>
              <a:t> </a:t>
            </a:r>
            <a:r>
              <a:rPr lang="en-US" sz="1600" dirty="0" err="1">
                <a:solidFill>
                  <a:srgbClr val="FFFFFF">
                    <a:alpha val="60000"/>
                  </a:srgbClr>
                </a:solidFill>
              </a:rPr>
              <a:t>su</a:t>
            </a:r>
            <a:r>
              <a:rPr lang="en-US" sz="1600" dirty="0">
                <a:solidFill>
                  <a:srgbClr val="FFFFFF">
                    <a:alpha val="60000"/>
                  </a:srgbClr>
                </a:solidFill>
              </a:rPr>
              <a:t> </a:t>
            </a:r>
            <a:r>
              <a:rPr lang="en-US" sz="1600" dirty="0" err="1">
                <a:solidFill>
                  <a:srgbClr val="FFFFFF">
                    <a:alpha val="60000"/>
                  </a:srgbClr>
                </a:solidFill>
              </a:rPr>
              <a:t>pretraga</a:t>
            </a:r>
            <a:r>
              <a:rPr lang="en-US" sz="1600" dirty="0">
                <a:solidFill>
                  <a:srgbClr val="FFFFFF">
                    <a:alpha val="60000"/>
                  </a:srgbClr>
                </a:solidFill>
              </a:rPr>
              <a:t> Facebook </a:t>
            </a:r>
            <a:r>
              <a:rPr lang="en-US" sz="1600" dirty="0" err="1">
                <a:solidFill>
                  <a:srgbClr val="FFFFFF">
                    <a:alpha val="60000"/>
                  </a:srgbClr>
                </a:solidFill>
              </a:rPr>
              <a:t>četa</a:t>
            </a:r>
            <a:r>
              <a:rPr lang="en-US" sz="1600" dirty="0">
                <a:solidFill>
                  <a:srgbClr val="FFFFFF">
                    <a:alpha val="60000"/>
                  </a:srgbClr>
                </a:solidFill>
              </a:rPr>
              <a:t>, </a:t>
            </a:r>
            <a:r>
              <a:rPr lang="en-US" sz="1600" dirty="0" err="1">
                <a:solidFill>
                  <a:srgbClr val="FFFFFF">
                    <a:alpha val="60000"/>
                  </a:srgbClr>
                </a:solidFill>
              </a:rPr>
              <a:t>pribavljanje</a:t>
            </a:r>
            <a:r>
              <a:rPr lang="en-US" sz="1600" dirty="0">
                <a:solidFill>
                  <a:srgbClr val="FFFFFF">
                    <a:alpha val="60000"/>
                  </a:srgbClr>
                </a:solidFill>
              </a:rPr>
              <a:t> </a:t>
            </a:r>
            <a:r>
              <a:rPr lang="en-US" sz="1600" dirty="0" err="1">
                <a:solidFill>
                  <a:srgbClr val="FFFFFF">
                    <a:alpha val="60000"/>
                  </a:srgbClr>
                </a:solidFill>
              </a:rPr>
              <a:t>fragmenata</a:t>
            </a:r>
            <a:r>
              <a:rPr lang="en-US" sz="1600" dirty="0">
                <a:solidFill>
                  <a:srgbClr val="FFFFFF">
                    <a:alpha val="60000"/>
                  </a:srgbClr>
                </a:solidFill>
              </a:rPr>
              <a:t> Facebook </a:t>
            </a:r>
            <a:r>
              <a:rPr lang="en-US" sz="1600" dirty="0" err="1">
                <a:solidFill>
                  <a:srgbClr val="FFFFFF">
                    <a:alpha val="60000"/>
                  </a:srgbClr>
                </a:solidFill>
              </a:rPr>
              <a:t>stranica</a:t>
            </a:r>
            <a:r>
              <a:rPr lang="en-US" sz="1600" dirty="0">
                <a:solidFill>
                  <a:srgbClr val="FFFFFF">
                    <a:alpha val="60000"/>
                  </a:srgbClr>
                </a:solidFill>
              </a:rPr>
              <a:t>, </a:t>
            </a:r>
            <a:r>
              <a:rPr lang="en-US" sz="1600" dirty="0" err="1">
                <a:solidFill>
                  <a:srgbClr val="FFFFFF">
                    <a:alpha val="60000"/>
                  </a:srgbClr>
                </a:solidFill>
              </a:rPr>
              <a:t>parsiranje</a:t>
            </a:r>
            <a:r>
              <a:rPr lang="en-US" sz="1600" dirty="0">
                <a:solidFill>
                  <a:srgbClr val="FFFFFF">
                    <a:alpha val="60000"/>
                  </a:srgbClr>
                </a:solidFill>
              </a:rPr>
              <a:t> log </a:t>
            </a:r>
            <a:r>
              <a:rPr lang="en-US" sz="1600" dirty="0" err="1">
                <a:solidFill>
                  <a:srgbClr val="FFFFFF">
                    <a:alpha val="60000"/>
                  </a:srgbClr>
                </a:solidFill>
              </a:rPr>
              <a:t>fajlova</a:t>
            </a:r>
            <a:r>
              <a:rPr lang="en-US" sz="1600" dirty="0">
                <a:solidFill>
                  <a:srgbClr val="FFFFFF">
                    <a:alpha val="60000"/>
                  </a:srgbClr>
                </a:solidFill>
              </a:rPr>
              <a:t> </a:t>
            </a:r>
            <a:r>
              <a:rPr lang="en-US" sz="1600" dirty="0" err="1">
                <a:solidFill>
                  <a:srgbClr val="FFFFFF">
                    <a:alpha val="60000"/>
                  </a:srgbClr>
                </a:solidFill>
              </a:rPr>
              <a:t>sa</a:t>
            </a:r>
            <a:r>
              <a:rPr lang="en-US" sz="1600" dirty="0">
                <a:solidFill>
                  <a:srgbClr val="FFFFFF">
                    <a:alpha val="60000"/>
                  </a:srgbClr>
                </a:solidFill>
              </a:rPr>
              <a:t> Yahoo Messenger-a I </a:t>
            </a:r>
            <a:r>
              <a:rPr lang="en-US" sz="1600" dirty="0" err="1">
                <a:solidFill>
                  <a:srgbClr val="FFFFFF">
                    <a:alpha val="60000"/>
                  </a:srgbClr>
                </a:solidFill>
              </a:rPr>
              <a:t>slično</a:t>
            </a:r>
          </a:p>
        </p:txBody>
      </p:sp>
      <p:pic>
        <p:nvPicPr>
          <p:cNvPr id="11" name="Slika 11" descr="Slika na kojoj se nalazi tekst&#10;&#10;Opis je automatski generisan">
            <a:extLst>
              <a:ext uri="{FF2B5EF4-FFF2-40B4-BE49-F238E27FC236}">
                <a16:creationId xmlns:a16="http://schemas.microsoft.com/office/drawing/2014/main" id="{096B0BB8-9797-C820-E788-732EA3B9E695}"/>
              </a:ext>
            </a:extLst>
          </p:cNvPr>
          <p:cNvPicPr>
            <a:picLocks noGrp="1" noChangeAspect="1"/>
          </p:cNvPicPr>
          <p:nvPr>
            <p:ph sz="half" idx="2"/>
          </p:nvPr>
        </p:nvPicPr>
        <p:blipFill rotWithShape="1">
          <a:blip r:embed="rId2"/>
          <a:srcRect r="21855" b="1"/>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
        <p:nvSpPr>
          <p:cNvPr id="5" name="Čuvar mesta za datum 4">
            <a:extLst>
              <a:ext uri="{FF2B5EF4-FFF2-40B4-BE49-F238E27FC236}">
                <a16:creationId xmlns:a16="http://schemas.microsoft.com/office/drawing/2014/main" id="{163800B8-103E-7496-9B2D-FB4989A8B52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Čuvar mesta za podnožje 5">
            <a:extLst>
              <a:ext uri="{FF2B5EF4-FFF2-40B4-BE49-F238E27FC236}">
                <a16:creationId xmlns:a16="http://schemas.microsoft.com/office/drawing/2014/main" id="{A8C34959-EA96-BD25-FED9-17F9A4DCC40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Čuvar mesta za broj slajda 6">
            <a:extLst>
              <a:ext uri="{FF2B5EF4-FFF2-40B4-BE49-F238E27FC236}">
                <a16:creationId xmlns:a16="http://schemas.microsoft.com/office/drawing/2014/main" id="{3DED8FC7-133F-E0A0-13D7-41E8E89DACF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165690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262227" y="595457"/>
            <a:ext cx="5043342" cy="1997855"/>
          </a:xfrm>
        </p:spPr>
        <p:txBody>
          <a:bodyPr/>
          <a:lstStyle/>
          <a:p>
            <a:r>
              <a:rPr lang="en-US" dirty="0" err="1"/>
              <a:t>Socijalne</a:t>
            </a:r>
            <a:r>
              <a:rPr lang="en-US" dirty="0"/>
              <a:t> </a:t>
            </a:r>
            <a:r>
              <a:rPr lang="en-US" dirty="0" err="1"/>
              <a:t>mreže</a:t>
            </a:r>
            <a:r>
              <a:rPr lang="en-US" dirty="0"/>
              <a:t> </a:t>
            </a:r>
            <a:r>
              <a:rPr lang="en-US" dirty="0" err="1"/>
              <a:t>i</a:t>
            </a:r>
            <a:r>
              <a:rPr lang="en-US" dirty="0"/>
              <a:t> </a:t>
            </a:r>
            <a:r>
              <a:rPr lang="en-US" dirty="0" err="1"/>
              <a:t>digitalna</a:t>
            </a:r>
            <a:r>
              <a:rPr lang="en-US" dirty="0"/>
              <a:t> </a:t>
            </a:r>
            <a:r>
              <a:rPr lang="en-US" dirty="0" err="1"/>
              <a:t>forenzika</a:t>
            </a:r>
            <a:endParaRPr lang="en-US"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3647124"/>
            <a:ext cx="3565525" cy="2295610"/>
          </a:xfrm>
        </p:spPr>
        <p:txBody>
          <a:bodyPr/>
          <a:lstStyle/>
          <a:p>
            <a:pPr marL="342900" indent="-342900">
              <a:buChar char="•"/>
            </a:pPr>
            <a:r>
              <a:rPr lang="en-US" dirty="0" err="1">
                <a:solidFill>
                  <a:schemeClr val="tx1"/>
                </a:solidFill>
              </a:rPr>
              <a:t>Šta</a:t>
            </a:r>
            <a:r>
              <a:rPr lang="en-US" dirty="0">
                <a:solidFill>
                  <a:schemeClr val="tx1"/>
                </a:solidFill>
              </a:rPr>
              <a:t> </a:t>
            </a:r>
            <a:r>
              <a:rPr lang="en-US" dirty="0" err="1">
                <a:solidFill>
                  <a:schemeClr val="tx1"/>
                </a:solidFill>
              </a:rPr>
              <a:t>su</a:t>
            </a:r>
            <a:r>
              <a:rPr lang="en-US" dirty="0">
                <a:solidFill>
                  <a:schemeClr val="tx1"/>
                </a:solidFill>
              </a:rPr>
              <a:t> </a:t>
            </a:r>
            <a:r>
              <a:rPr lang="en-US" dirty="0" err="1">
                <a:solidFill>
                  <a:schemeClr val="tx1"/>
                </a:solidFill>
              </a:rPr>
              <a:t>socijalne</a:t>
            </a:r>
            <a:r>
              <a:rPr lang="en-US" dirty="0">
                <a:solidFill>
                  <a:schemeClr val="tx1"/>
                </a:solidFill>
              </a:rPr>
              <a:t> </a:t>
            </a:r>
            <a:r>
              <a:rPr lang="en-US" dirty="0" err="1">
                <a:solidFill>
                  <a:schemeClr val="tx1"/>
                </a:solidFill>
              </a:rPr>
              <a:t>mreže</a:t>
            </a:r>
            <a:r>
              <a:rPr lang="en-US" dirty="0">
                <a:solidFill>
                  <a:schemeClr val="tx1"/>
                </a:solidFill>
              </a:rPr>
              <a:t>?</a:t>
            </a:r>
          </a:p>
          <a:p>
            <a:pPr marL="342900" indent="-342900">
              <a:buChar char="•"/>
            </a:pPr>
            <a:r>
              <a:rPr lang="en-US" dirty="0" err="1">
                <a:solidFill>
                  <a:schemeClr val="tx1"/>
                </a:solidFill>
              </a:rPr>
              <a:t>Njihova</a:t>
            </a:r>
            <a:r>
              <a:rPr lang="en-US" dirty="0">
                <a:solidFill>
                  <a:schemeClr val="tx1"/>
                </a:solidFill>
              </a:rPr>
              <a:t> </a:t>
            </a:r>
            <a:r>
              <a:rPr lang="en-US" dirty="0" err="1">
                <a:solidFill>
                  <a:schemeClr val="tx1"/>
                </a:solidFill>
              </a:rPr>
              <a:t>svrha</a:t>
            </a:r>
            <a:endParaRPr lang="en-US" dirty="0">
              <a:solidFill>
                <a:schemeClr val="tx1"/>
              </a:solidFill>
            </a:endParaRPr>
          </a:p>
          <a:p>
            <a:pPr marL="342900" indent="-342900">
              <a:buChar char="•"/>
            </a:pPr>
            <a:r>
              <a:rPr lang="en-US" dirty="0" err="1">
                <a:solidFill>
                  <a:schemeClr val="tx1"/>
                </a:solidFill>
              </a:rPr>
              <a:t>Veza</a:t>
            </a:r>
            <a:r>
              <a:rPr lang="en-US" dirty="0">
                <a:solidFill>
                  <a:schemeClr val="tx1"/>
                </a:solidFill>
              </a:rPr>
              <a:t> </a:t>
            </a:r>
            <a:r>
              <a:rPr lang="en-US" dirty="0" err="1">
                <a:solidFill>
                  <a:schemeClr val="tx1"/>
                </a:solidFill>
              </a:rPr>
              <a:t>sa</a:t>
            </a:r>
            <a:r>
              <a:rPr lang="en-US" dirty="0">
                <a:solidFill>
                  <a:schemeClr val="tx1"/>
                </a:solidFill>
              </a:rPr>
              <a:t> </a:t>
            </a:r>
            <a:r>
              <a:rPr lang="en-US" dirty="0" err="1">
                <a:solidFill>
                  <a:schemeClr val="tx1"/>
                </a:solidFill>
              </a:rPr>
              <a:t>digitalnom</a:t>
            </a:r>
            <a:r>
              <a:rPr lang="en-US" dirty="0">
                <a:solidFill>
                  <a:schemeClr val="tx1"/>
                </a:solidFill>
              </a:rPr>
              <a:t> </a:t>
            </a:r>
            <a:r>
              <a:rPr lang="en-US" dirty="0" err="1">
                <a:solidFill>
                  <a:schemeClr val="tx1"/>
                </a:solidFill>
              </a:rPr>
              <a:t>forenzikom</a:t>
            </a:r>
            <a:endParaRPr lang="en-US" dirty="0">
              <a:solidFill>
                <a:schemeClr val="tx1"/>
              </a:solidFill>
            </a:endParaRPr>
          </a:p>
          <a:p>
            <a:pPr marL="342900" indent="-342900">
              <a:buChar char="•"/>
            </a:pPr>
            <a:endParaRPr lang="en-US" dirty="0">
              <a:solidFill>
                <a:srgbClr val="FFFFFF">
                  <a:alpha val="60000"/>
                </a:srgbClr>
              </a:solidFill>
            </a:endParaRPr>
          </a:p>
        </p:txBody>
      </p:sp>
      <p:pic>
        <p:nvPicPr>
          <p:cNvPr id="8" name="Picture Placeholder 7" descr="Facebook Free Stock Photo - Public Domain Pictures">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a:srcRect/>
          <a:stretch/>
        </p:blipFill>
        <p:spPr>
          <a:xfrm>
            <a:off x="5312837" y="2392713"/>
            <a:ext cx="3598648" cy="1891310"/>
          </a:xfrm>
        </p:spPr>
      </p:pic>
      <p:pic>
        <p:nvPicPr>
          <p:cNvPr id="10" name="Picture Placeholder 9" descr="Slika na kojoj se nalazi tekst&#10;&#10;Opis je automatski generisan">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a:extLst>
              <a:ext uri="{837473B0-CC2E-450A-ABE3-18F120FF3D39}">
                <a1611:picAttrSrcUrl xmlns:a1611="http://schemas.microsoft.com/office/drawing/2016/11/main" r:id="rId4"/>
              </a:ext>
            </a:extLst>
          </a:blip>
          <a:srcRect/>
          <a:stretch/>
        </p:blipFill>
        <p:spPr>
          <a:xfrm>
            <a:off x="8052666" y="544776"/>
            <a:ext cx="3776229" cy="2043733"/>
          </a:xfr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5">
            <a:extLst>
              <a:ext uri="{837473B0-CC2E-450A-ABE3-18F120FF3D39}">
                <a1611:picAttrSrcUrl xmlns:a1611="http://schemas.microsoft.com/office/drawing/2016/11/main" r:id="rId6"/>
              </a:ext>
            </a:extLst>
          </a:blip>
          <a:srcRect/>
          <a:stretch/>
        </p:blipFill>
        <p:spPr>
          <a:xfrm>
            <a:off x="8433522" y="3974245"/>
            <a:ext cx="3594966" cy="2330579"/>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5" name="Freeform: Shape 2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Shape 2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0" name="Rectangle 2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Naslov 1">
            <a:extLst>
              <a:ext uri="{FF2B5EF4-FFF2-40B4-BE49-F238E27FC236}">
                <a16:creationId xmlns:a16="http://schemas.microsoft.com/office/drawing/2014/main" id="{97E574F6-4927-1C87-52FC-C586690930FB}"/>
              </a:ext>
            </a:extLst>
          </p:cNvPr>
          <p:cNvSpPr>
            <a:spLocks noGrp="1"/>
          </p:cNvSpPr>
          <p:nvPr>
            <p:ph type="title"/>
          </p:nvPr>
        </p:nvSpPr>
        <p:spPr>
          <a:xfrm>
            <a:off x="550864" y="549275"/>
            <a:ext cx="5437186" cy="2663806"/>
          </a:xfrm>
        </p:spPr>
        <p:txBody>
          <a:bodyPr vert="horz" wrap="square" lIns="0" tIns="0" rIns="0" bIns="0" rtlCol="0" anchor="b" anchorCtr="0">
            <a:normAutofit/>
          </a:bodyPr>
          <a:lstStyle/>
          <a:p>
            <a:r>
              <a:rPr lang="en-US" sz="6400"/>
              <a:t>Social Network Harvester</a:t>
            </a:r>
          </a:p>
        </p:txBody>
      </p:sp>
      <p:grpSp>
        <p:nvGrpSpPr>
          <p:cNvPr id="34" name="Group 33">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35"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 name="Slika 10" descr="Slika na kojoj se nalazi tekst&#10;&#10;Opis je automatski generisan">
            <a:extLst>
              <a:ext uri="{FF2B5EF4-FFF2-40B4-BE49-F238E27FC236}">
                <a16:creationId xmlns:a16="http://schemas.microsoft.com/office/drawing/2014/main" id="{97085D0E-2CCA-CE90-667C-624699B6A96B}"/>
              </a:ext>
            </a:extLst>
          </p:cNvPr>
          <p:cNvPicPr>
            <a:picLocks noGrp="1" noChangeAspect="1"/>
          </p:cNvPicPr>
          <p:nvPr>
            <p:ph sz="half" idx="2"/>
          </p:nvPr>
        </p:nvPicPr>
        <p:blipFill>
          <a:blip r:embed="rId2"/>
          <a:stretch>
            <a:fillRect/>
          </a:stretch>
        </p:blipFill>
        <p:spPr>
          <a:xfrm>
            <a:off x="6557147" y="657810"/>
            <a:ext cx="5083992" cy="2554704"/>
          </a:xfrm>
          <a:custGeom>
            <a:avLst/>
            <a:gdLst/>
            <a:ahLst/>
            <a:cxnLst/>
            <a:rect l="l" t="t" r="r" b="b"/>
            <a:pathLst>
              <a:path w="5083992" h="2880518">
                <a:moveTo>
                  <a:pt x="0" y="0"/>
                </a:moveTo>
                <a:lnTo>
                  <a:pt x="5083992" y="0"/>
                </a:lnTo>
                <a:lnTo>
                  <a:pt x="5083992" y="2880518"/>
                </a:lnTo>
                <a:lnTo>
                  <a:pt x="0" y="2880518"/>
                </a:lnTo>
                <a:close/>
              </a:path>
            </a:pathLst>
          </a:custGeom>
        </p:spPr>
      </p:pic>
      <p:sp>
        <p:nvSpPr>
          <p:cNvPr id="39" name="Freeform: Shape 38">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Čuvar mesta za sadržaj 2">
            <a:extLst>
              <a:ext uri="{FF2B5EF4-FFF2-40B4-BE49-F238E27FC236}">
                <a16:creationId xmlns:a16="http://schemas.microsoft.com/office/drawing/2014/main" id="{6F304DDA-EF7B-ADD8-A00D-BADC3728ACF5}"/>
              </a:ext>
            </a:extLst>
          </p:cNvPr>
          <p:cNvSpPr>
            <a:spLocks noGrp="1"/>
          </p:cNvSpPr>
          <p:nvPr>
            <p:ph sz="half" idx="1"/>
          </p:nvPr>
        </p:nvSpPr>
        <p:spPr>
          <a:xfrm>
            <a:off x="550863" y="3409936"/>
            <a:ext cx="5437187" cy="2682889"/>
          </a:xfrm>
        </p:spPr>
        <p:txBody>
          <a:bodyPr vert="horz" wrap="square" lIns="0" tIns="0" rIns="0" bIns="0" rtlCol="0" anchor="t">
            <a:normAutofit/>
          </a:bodyPr>
          <a:lstStyle/>
          <a:p>
            <a:r>
              <a:rPr lang="en-US" sz="1600" dirty="0" err="1"/>
              <a:t>Temeljno</a:t>
            </a:r>
            <a:r>
              <a:rPr lang="en-US" sz="1600" dirty="0"/>
              <a:t> </a:t>
            </a:r>
            <a:r>
              <a:rPr lang="en-US" sz="1600" dirty="0" err="1"/>
              <a:t>analizira</a:t>
            </a:r>
            <a:r>
              <a:rPr lang="en-US" sz="1600" dirty="0"/>
              <a:t> I </a:t>
            </a:r>
            <a:r>
              <a:rPr lang="en-US" sz="1600" dirty="0" err="1"/>
              <a:t>vizualicuje</a:t>
            </a:r>
            <a:r>
              <a:rPr lang="en-US" sz="1600" dirty="0"/>
              <a:t> </a:t>
            </a:r>
            <a:r>
              <a:rPr lang="en-US" sz="1600" dirty="0" err="1"/>
              <a:t>podatke</a:t>
            </a:r>
            <a:r>
              <a:rPr lang="en-US" sz="1600" dirty="0"/>
              <a:t> </a:t>
            </a:r>
            <a:r>
              <a:rPr lang="en-US" sz="1600" dirty="0" err="1"/>
              <a:t>sa</a:t>
            </a:r>
            <a:r>
              <a:rPr lang="en-US" sz="1600" dirty="0"/>
              <a:t> </a:t>
            </a:r>
            <a:r>
              <a:rPr lang="en-US" sz="1600" dirty="0" err="1"/>
              <a:t>socijalnih</a:t>
            </a:r>
            <a:r>
              <a:rPr lang="en-US" sz="1600" dirty="0"/>
              <a:t> </a:t>
            </a:r>
            <a:r>
              <a:rPr lang="en-US" sz="1600" dirty="0" err="1"/>
              <a:t>mreža</a:t>
            </a:r>
            <a:endParaRPr lang="en-US" sz="1600" dirty="0" err="1">
              <a:solidFill>
                <a:srgbClr val="FFFFFF">
                  <a:alpha val="60000"/>
                </a:srgbClr>
              </a:solidFill>
            </a:endParaRPr>
          </a:p>
          <a:p>
            <a:r>
              <a:rPr lang="en-US" sz="1600" dirty="0" err="1"/>
              <a:t>Čuva</a:t>
            </a:r>
            <a:r>
              <a:rPr lang="en-US" sz="1600" dirty="0"/>
              <a:t> </a:t>
            </a:r>
            <a:r>
              <a:rPr lang="en-US" sz="1600" dirty="0" err="1"/>
              <a:t>javne</a:t>
            </a:r>
            <a:r>
              <a:rPr lang="en-US" sz="1600" dirty="0"/>
              <a:t> </a:t>
            </a:r>
            <a:r>
              <a:rPr lang="en-US" sz="1600" dirty="0" err="1"/>
              <a:t>liste</a:t>
            </a:r>
            <a:r>
              <a:rPr lang="en-US" sz="1600" dirty="0"/>
              <a:t> </a:t>
            </a:r>
            <a:r>
              <a:rPr lang="en-US" sz="1600" dirty="0" err="1"/>
              <a:t>kontakata</a:t>
            </a:r>
            <a:r>
              <a:rPr lang="en-US" sz="1600" dirty="0"/>
              <a:t>, </a:t>
            </a:r>
            <a:r>
              <a:rPr lang="en-US" sz="1600" dirty="0" err="1"/>
              <a:t>članove</a:t>
            </a:r>
            <a:r>
              <a:rPr lang="en-US" sz="1600" dirty="0"/>
              <a:t> </a:t>
            </a:r>
            <a:r>
              <a:rPr lang="en-US" sz="1600" dirty="0" err="1"/>
              <a:t>grupa</a:t>
            </a:r>
            <a:r>
              <a:rPr lang="en-US" sz="1600" dirty="0"/>
              <a:t>, </a:t>
            </a:r>
            <a:r>
              <a:rPr lang="en-US" sz="1600" dirty="0" err="1"/>
              <a:t>vremensku</a:t>
            </a:r>
            <a:r>
              <a:rPr lang="en-US" sz="1600" dirty="0"/>
              <a:t> </a:t>
            </a:r>
            <a:r>
              <a:rPr lang="en-US" sz="1600" dirty="0" err="1"/>
              <a:t>liniju</a:t>
            </a:r>
            <a:r>
              <a:rPr lang="en-US" sz="1600" dirty="0"/>
              <a:t>, </a:t>
            </a:r>
            <a:r>
              <a:rPr lang="en-US" sz="1600" dirty="0" err="1"/>
              <a:t>albume</a:t>
            </a:r>
            <a:r>
              <a:rPr lang="en-US" sz="1600" dirty="0"/>
              <a:t> </a:t>
            </a:r>
            <a:r>
              <a:rPr lang="en-US" sz="1600" dirty="0" err="1"/>
              <a:t>fotografija</a:t>
            </a:r>
            <a:endParaRPr lang="en-US" sz="1600" dirty="0" err="1">
              <a:solidFill>
                <a:srgbClr val="FFFFFF">
                  <a:alpha val="60000"/>
                </a:srgbClr>
              </a:solidFill>
            </a:endParaRPr>
          </a:p>
          <a:p>
            <a:r>
              <a:rPr lang="en-US" sz="1600" dirty="0" err="1">
                <a:solidFill>
                  <a:srgbClr val="FFFFFF">
                    <a:alpha val="60000"/>
                  </a:srgbClr>
                </a:solidFill>
              </a:rPr>
              <a:t>Prijatelji</a:t>
            </a:r>
            <a:r>
              <a:rPr lang="en-US" sz="1600" dirty="0">
                <a:solidFill>
                  <a:srgbClr val="FFFFFF">
                    <a:alpha val="60000"/>
                  </a:srgbClr>
                </a:solidFill>
              </a:rPr>
              <a:t> se </a:t>
            </a:r>
            <a:r>
              <a:rPr lang="en-US" sz="1600" dirty="0" err="1">
                <a:solidFill>
                  <a:srgbClr val="FFFFFF">
                    <a:alpha val="60000"/>
                  </a:srgbClr>
                </a:solidFill>
              </a:rPr>
              <a:t>listaju</a:t>
            </a:r>
            <a:r>
              <a:rPr lang="en-US" sz="1600" dirty="0">
                <a:solidFill>
                  <a:srgbClr val="FFFFFF">
                    <a:alpha val="60000"/>
                  </a:srgbClr>
                </a:solidFill>
              </a:rPr>
              <a:t> </a:t>
            </a:r>
            <a:r>
              <a:rPr lang="en-US" sz="1600" dirty="0" err="1">
                <a:solidFill>
                  <a:srgbClr val="FFFFFF">
                    <a:alpha val="60000"/>
                  </a:srgbClr>
                </a:solidFill>
              </a:rPr>
              <a:t>kao</a:t>
            </a:r>
            <a:r>
              <a:rPr lang="en-US" sz="1600" dirty="0">
                <a:solidFill>
                  <a:srgbClr val="FFFFFF">
                    <a:alpha val="60000"/>
                  </a:srgbClr>
                </a:solidFill>
              </a:rPr>
              <a:t> </a:t>
            </a:r>
            <a:r>
              <a:rPr lang="en-US" sz="1600" dirty="0" err="1">
                <a:solidFill>
                  <a:srgbClr val="FFFFFF">
                    <a:alpha val="60000"/>
                  </a:srgbClr>
                </a:solidFill>
              </a:rPr>
              <a:t>tabele</a:t>
            </a:r>
          </a:p>
          <a:p>
            <a:r>
              <a:rPr lang="en-US" sz="1600" dirty="0" err="1">
                <a:solidFill>
                  <a:srgbClr val="FFFFFF">
                    <a:alpha val="60000"/>
                  </a:srgbClr>
                </a:solidFill>
              </a:rPr>
              <a:t>Prikaz</a:t>
            </a:r>
            <a:r>
              <a:rPr lang="en-US" sz="1600" dirty="0">
                <a:solidFill>
                  <a:srgbClr val="FFFFFF">
                    <a:alpha val="60000"/>
                  </a:srgbClr>
                </a:solidFill>
              </a:rPr>
              <a:t> </a:t>
            </a:r>
            <a:r>
              <a:rPr lang="en-US" sz="1600" dirty="0" err="1">
                <a:solidFill>
                  <a:srgbClr val="FFFFFF">
                    <a:alpha val="60000"/>
                  </a:srgbClr>
                </a:solidFill>
              </a:rPr>
              <a:t>kontaktnih</a:t>
            </a:r>
            <a:r>
              <a:rPr lang="en-US" sz="1600" dirty="0">
                <a:solidFill>
                  <a:srgbClr val="FFFFFF">
                    <a:alpha val="60000"/>
                  </a:srgbClr>
                </a:solidFill>
              </a:rPr>
              <a:t> </a:t>
            </a:r>
            <a:r>
              <a:rPr lang="en-US" sz="1600" dirty="0" err="1">
                <a:solidFill>
                  <a:srgbClr val="FFFFFF">
                    <a:alpha val="60000"/>
                  </a:srgbClr>
                </a:solidFill>
              </a:rPr>
              <a:t>mreža</a:t>
            </a:r>
            <a:r>
              <a:rPr lang="en-US" sz="1600" dirty="0">
                <a:solidFill>
                  <a:srgbClr val="FFFFFF">
                    <a:alpha val="60000"/>
                  </a:srgbClr>
                </a:solidFill>
              </a:rPr>
              <a:t> </a:t>
            </a:r>
            <a:r>
              <a:rPr lang="en-US" sz="1600" dirty="0" err="1">
                <a:solidFill>
                  <a:srgbClr val="FFFFFF">
                    <a:alpha val="60000"/>
                  </a:srgbClr>
                </a:solidFill>
              </a:rPr>
              <a:t>kroz</a:t>
            </a:r>
            <a:r>
              <a:rPr lang="en-US" sz="1600" dirty="0">
                <a:solidFill>
                  <a:srgbClr val="FFFFFF">
                    <a:alpha val="60000"/>
                  </a:srgbClr>
                </a:solidFill>
              </a:rPr>
              <a:t> </a:t>
            </a:r>
            <a:r>
              <a:rPr lang="en-US" sz="1600" dirty="0" err="1">
                <a:solidFill>
                  <a:srgbClr val="FFFFFF">
                    <a:alpha val="60000"/>
                  </a:srgbClr>
                </a:solidFill>
              </a:rPr>
              <a:t>grafove</a:t>
            </a:r>
          </a:p>
        </p:txBody>
      </p:sp>
      <p:pic>
        <p:nvPicPr>
          <p:cNvPr id="11" name="Slika 11">
            <a:extLst>
              <a:ext uri="{FF2B5EF4-FFF2-40B4-BE49-F238E27FC236}">
                <a16:creationId xmlns:a16="http://schemas.microsoft.com/office/drawing/2014/main" id="{E7DBDA59-CEB8-6BD9-D130-19D81071D030}"/>
              </a:ext>
            </a:extLst>
          </p:cNvPr>
          <p:cNvPicPr>
            <a:picLocks noChangeAspect="1"/>
          </p:cNvPicPr>
          <p:nvPr/>
        </p:nvPicPr>
        <p:blipFill>
          <a:blip r:embed="rId3"/>
          <a:stretch>
            <a:fillRect/>
          </a:stretch>
        </p:blipFill>
        <p:spPr>
          <a:xfrm>
            <a:off x="6557147" y="3563663"/>
            <a:ext cx="5083992" cy="2719935"/>
          </a:xfrm>
          <a:custGeom>
            <a:avLst/>
            <a:gdLst/>
            <a:ahLst/>
            <a:cxnLst/>
            <a:rect l="l" t="t" r="r" b="b"/>
            <a:pathLst>
              <a:path w="5083992" h="2880518">
                <a:moveTo>
                  <a:pt x="0" y="0"/>
                </a:moveTo>
                <a:lnTo>
                  <a:pt x="5083992" y="0"/>
                </a:lnTo>
                <a:lnTo>
                  <a:pt x="5083992" y="2880518"/>
                </a:lnTo>
                <a:lnTo>
                  <a:pt x="0" y="2880518"/>
                </a:lnTo>
                <a:close/>
              </a:path>
            </a:pathLst>
          </a:custGeom>
        </p:spPr>
      </p:pic>
      <p:sp>
        <p:nvSpPr>
          <p:cNvPr id="5" name="Čuvar mesta za datum 4">
            <a:extLst>
              <a:ext uri="{FF2B5EF4-FFF2-40B4-BE49-F238E27FC236}">
                <a16:creationId xmlns:a16="http://schemas.microsoft.com/office/drawing/2014/main" id="{163800B8-103E-7496-9B2D-FB4989A8B52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Čuvar mesta za podnožje 5">
            <a:extLst>
              <a:ext uri="{FF2B5EF4-FFF2-40B4-BE49-F238E27FC236}">
                <a16:creationId xmlns:a16="http://schemas.microsoft.com/office/drawing/2014/main" id="{A8C34959-EA96-BD25-FED9-17F9A4DCC40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Čuvar mesta za broj slajda 6">
            <a:extLst>
              <a:ext uri="{FF2B5EF4-FFF2-40B4-BE49-F238E27FC236}">
                <a16:creationId xmlns:a16="http://schemas.microsoft.com/office/drawing/2014/main" id="{3DED8FC7-133F-E0A0-13D7-41E8E89DACF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2994566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5" name="Freeform: Shape 2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Shape 2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0" name="Rectangle 2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97E574F6-4927-1C87-52FC-C586690930F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dirty="0"/>
              <a:t>Web Preserver</a:t>
            </a:r>
            <a:endParaRPr lang="en-US"/>
          </a:p>
        </p:txBody>
      </p:sp>
      <p:grpSp>
        <p:nvGrpSpPr>
          <p:cNvPr id="32" name="Group 3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3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Oval 3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Čuvar mesta za sadržaj 2">
            <a:extLst>
              <a:ext uri="{FF2B5EF4-FFF2-40B4-BE49-F238E27FC236}">
                <a16:creationId xmlns:a16="http://schemas.microsoft.com/office/drawing/2014/main" id="{6F304DDA-EF7B-ADD8-A00D-BADC3728ACF5}"/>
              </a:ext>
            </a:extLst>
          </p:cNvPr>
          <p:cNvSpPr>
            <a:spLocks noGrp="1"/>
          </p:cNvSpPr>
          <p:nvPr>
            <p:ph sz="half" idx="1"/>
          </p:nvPr>
        </p:nvSpPr>
        <p:spPr>
          <a:xfrm>
            <a:off x="550863" y="2678400"/>
            <a:ext cx="3565525" cy="3414425"/>
          </a:xfrm>
        </p:spPr>
        <p:txBody>
          <a:bodyPr vert="horz" wrap="square" lIns="0" tIns="0" rIns="0" bIns="0" rtlCol="0" anchor="t">
            <a:normAutofit/>
          </a:bodyPr>
          <a:lstStyle/>
          <a:p>
            <a:r>
              <a:rPr lang="en-US" sz="1600" dirty="0"/>
              <a:t>Chrome </a:t>
            </a:r>
            <a:r>
              <a:rPr lang="en-US" sz="1600" dirty="0" err="1"/>
              <a:t>dodatak</a:t>
            </a:r>
            <a:r>
              <a:rPr lang="en-US" sz="1600" dirty="0"/>
              <a:t> za </a:t>
            </a:r>
            <a:r>
              <a:rPr lang="en-US" sz="1600" dirty="0" err="1"/>
              <a:t>kolekciju</a:t>
            </a:r>
            <a:r>
              <a:rPr lang="en-US" sz="1600" dirty="0"/>
              <a:t> </a:t>
            </a:r>
            <a:r>
              <a:rPr lang="en-US" sz="1600" dirty="0" err="1"/>
              <a:t>i</a:t>
            </a:r>
            <a:r>
              <a:rPr lang="en-US" sz="1600" dirty="0"/>
              <a:t> </a:t>
            </a:r>
            <a:r>
              <a:rPr lang="en-US" sz="1600" dirty="0" err="1"/>
              <a:t>prezervaciju</a:t>
            </a:r>
            <a:r>
              <a:rPr lang="en-US" sz="1600" dirty="0"/>
              <a:t> </a:t>
            </a:r>
            <a:r>
              <a:rPr lang="en-US" sz="1600" dirty="0" err="1"/>
              <a:t>sadržaja</a:t>
            </a:r>
            <a:r>
              <a:rPr lang="en-US" sz="1600" dirty="0"/>
              <a:t> </a:t>
            </a:r>
            <a:r>
              <a:rPr lang="en-US" sz="1600" dirty="0" err="1"/>
              <a:t>sa</a:t>
            </a:r>
            <a:r>
              <a:rPr lang="en-US" sz="1600" dirty="0"/>
              <a:t> </a:t>
            </a:r>
            <a:r>
              <a:rPr lang="en-US" sz="1600" dirty="0" err="1"/>
              <a:t>društvenih</a:t>
            </a:r>
            <a:r>
              <a:rPr lang="en-US" sz="1600" dirty="0"/>
              <a:t> </a:t>
            </a:r>
            <a:r>
              <a:rPr lang="en-US" sz="1600" dirty="0" err="1"/>
              <a:t>mreža</a:t>
            </a:r>
            <a:endParaRPr lang="en-US" sz="1600" dirty="0" err="1">
              <a:solidFill>
                <a:srgbClr val="FFFFFF">
                  <a:alpha val="60000"/>
                </a:srgbClr>
              </a:solidFill>
            </a:endParaRPr>
          </a:p>
          <a:p>
            <a:r>
              <a:rPr lang="en-US" sz="1600" dirty="0" err="1"/>
              <a:t>Podržava</a:t>
            </a:r>
            <a:r>
              <a:rPr lang="en-US" sz="1600" dirty="0"/>
              <a:t> Facebook, Instagram, Twitter, </a:t>
            </a:r>
            <a:r>
              <a:rPr lang="en-US" sz="1600" dirty="0" err="1"/>
              <a:t>Youtube</a:t>
            </a:r>
            <a:r>
              <a:rPr lang="en-US" sz="1600" dirty="0"/>
              <a:t>, </a:t>
            </a:r>
            <a:r>
              <a:rPr lang="en-US" sz="1600" dirty="0" err="1"/>
              <a:t>Tiktok</a:t>
            </a:r>
            <a:endParaRPr lang="en-US" sz="1600" dirty="0" err="1">
              <a:solidFill>
                <a:srgbClr val="FFFFFF">
                  <a:alpha val="60000"/>
                </a:srgbClr>
              </a:solidFill>
            </a:endParaRPr>
          </a:p>
          <a:p>
            <a:r>
              <a:rPr lang="en-US" sz="1600" dirty="0" err="1"/>
              <a:t>Automatizovan</a:t>
            </a:r>
            <a:r>
              <a:rPr lang="en-US" sz="1600" dirty="0"/>
              <a:t> </a:t>
            </a:r>
            <a:r>
              <a:rPr lang="en-US" sz="1600" dirty="0" err="1"/>
              <a:t>proces</a:t>
            </a:r>
            <a:r>
              <a:rPr lang="en-US" sz="1600" dirty="0"/>
              <a:t> </a:t>
            </a:r>
            <a:r>
              <a:rPr lang="en-US" sz="1600" dirty="0" err="1"/>
              <a:t>sakupljanja</a:t>
            </a:r>
            <a:endParaRPr lang="en-US" sz="1600" dirty="0" err="1">
              <a:solidFill>
                <a:srgbClr val="FFFFFF">
                  <a:alpha val="60000"/>
                </a:srgbClr>
              </a:solidFill>
            </a:endParaRPr>
          </a:p>
          <a:p>
            <a:r>
              <a:rPr lang="en-US" sz="1600" dirty="0" err="1"/>
              <a:t>Automatsko</a:t>
            </a:r>
            <a:r>
              <a:rPr lang="en-US" sz="1600" dirty="0"/>
              <a:t> </a:t>
            </a:r>
            <a:r>
              <a:rPr lang="en-US" sz="1600" dirty="0" err="1"/>
              <a:t>proširivanje</a:t>
            </a:r>
            <a:r>
              <a:rPr lang="en-US" sz="1600" dirty="0"/>
              <a:t> </a:t>
            </a:r>
            <a:r>
              <a:rPr lang="en-US" sz="1600" dirty="0" err="1"/>
              <a:t>sadržaja</a:t>
            </a:r>
            <a:r>
              <a:rPr lang="en-US" sz="1600" dirty="0"/>
              <a:t> </a:t>
            </a:r>
            <a:r>
              <a:rPr lang="en-US" sz="1600" dirty="0" err="1"/>
              <a:t>kao</a:t>
            </a:r>
            <a:r>
              <a:rPr lang="en-US" sz="1600" dirty="0"/>
              <a:t> </a:t>
            </a:r>
            <a:r>
              <a:rPr lang="en-US" sz="1600" dirty="0" err="1"/>
              <a:t>što</a:t>
            </a:r>
            <a:r>
              <a:rPr lang="en-US" sz="1600" dirty="0"/>
              <a:t> </a:t>
            </a:r>
            <a:r>
              <a:rPr lang="en-US" sz="1600" dirty="0" err="1"/>
              <a:t>su</a:t>
            </a:r>
            <a:r>
              <a:rPr lang="en-US" sz="1600" dirty="0"/>
              <a:t> </a:t>
            </a:r>
            <a:r>
              <a:rPr lang="en-US" sz="1600" dirty="0" err="1"/>
              <a:t>komentari</a:t>
            </a:r>
            <a:r>
              <a:rPr lang="en-US" sz="1600" dirty="0"/>
              <a:t>, </a:t>
            </a:r>
            <a:r>
              <a:rPr lang="en-US" sz="1600" dirty="0" err="1"/>
              <a:t>odgovori</a:t>
            </a:r>
            <a:r>
              <a:rPr lang="en-US" sz="1600" dirty="0"/>
              <a:t>, </a:t>
            </a:r>
            <a:r>
              <a:rPr lang="en-US" sz="1600" dirty="0" err="1"/>
              <a:t>vremenske</a:t>
            </a:r>
            <a:r>
              <a:rPr lang="en-US" sz="1600" dirty="0"/>
              <a:t> </a:t>
            </a:r>
            <a:r>
              <a:rPr lang="en-US" sz="1600" dirty="0" err="1"/>
              <a:t>linije</a:t>
            </a:r>
            <a:r>
              <a:rPr lang="en-US" sz="1600" dirty="0"/>
              <a:t> </a:t>
            </a:r>
            <a:r>
              <a:rPr lang="en-US" sz="1600" dirty="0" err="1"/>
              <a:t>i</a:t>
            </a:r>
            <a:r>
              <a:rPr lang="en-US" sz="1600" dirty="0"/>
              <a:t> </a:t>
            </a:r>
            <a:r>
              <a:rPr lang="en-US" sz="1600" dirty="0" err="1"/>
              <a:t>slično</a:t>
            </a:r>
            <a:endParaRPr lang="en-US" sz="1600" dirty="0" err="1">
              <a:solidFill>
                <a:srgbClr val="FFFFFF">
                  <a:alpha val="60000"/>
                </a:srgbClr>
              </a:solidFill>
            </a:endParaRPr>
          </a:p>
          <a:p>
            <a:endParaRPr lang="en-US" sz="1600"/>
          </a:p>
        </p:txBody>
      </p:sp>
      <p:pic>
        <p:nvPicPr>
          <p:cNvPr id="10" name="Slika 10">
            <a:extLst>
              <a:ext uri="{FF2B5EF4-FFF2-40B4-BE49-F238E27FC236}">
                <a16:creationId xmlns:a16="http://schemas.microsoft.com/office/drawing/2014/main" id="{F7FE810C-6B53-7360-B55A-28977EB2ABB6}"/>
              </a:ext>
            </a:extLst>
          </p:cNvPr>
          <p:cNvPicPr>
            <a:picLocks noGrp="1" noChangeAspect="1"/>
          </p:cNvPicPr>
          <p:nvPr>
            <p:ph sz="half" idx="2"/>
          </p:nvPr>
        </p:nvPicPr>
        <p:blipFill>
          <a:blip r:embed="rId2"/>
          <a:stretch>
            <a:fillRect/>
          </a:stretch>
        </p:blipFill>
        <p:spPr>
          <a:xfrm>
            <a:off x="4550900" y="557455"/>
            <a:ext cx="7090237" cy="5743091"/>
          </a:xfrm>
          <a:custGeom>
            <a:avLst/>
            <a:gdLst/>
            <a:ahLst/>
            <a:cxnLst/>
            <a:rect l="l" t="t" r="r" b="b"/>
            <a:pathLst>
              <a:path w="7090237" h="5759451">
                <a:moveTo>
                  <a:pt x="0" y="0"/>
                </a:moveTo>
                <a:lnTo>
                  <a:pt x="7090237" y="0"/>
                </a:lnTo>
                <a:lnTo>
                  <a:pt x="7090237" y="5759451"/>
                </a:lnTo>
                <a:lnTo>
                  <a:pt x="0" y="5759451"/>
                </a:lnTo>
                <a:close/>
              </a:path>
            </a:pathLst>
          </a:custGeom>
        </p:spPr>
      </p:pic>
      <p:sp>
        <p:nvSpPr>
          <p:cNvPr id="5" name="Čuvar mesta za datum 4">
            <a:extLst>
              <a:ext uri="{FF2B5EF4-FFF2-40B4-BE49-F238E27FC236}">
                <a16:creationId xmlns:a16="http://schemas.microsoft.com/office/drawing/2014/main" id="{163800B8-103E-7496-9B2D-FB4989A8B52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3DED8FC7-133F-E0A0-13D7-41E8E89DACF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3247369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DC89E95-2BE3-2B54-BBAF-34724CB4D069}"/>
              </a:ext>
            </a:extLst>
          </p:cNvPr>
          <p:cNvSpPr>
            <a:spLocks noGrp="1"/>
          </p:cNvSpPr>
          <p:nvPr>
            <p:ph type="title"/>
          </p:nvPr>
        </p:nvSpPr>
        <p:spPr>
          <a:xfrm>
            <a:off x="550864" y="761635"/>
            <a:ext cx="3565524" cy="1085954"/>
          </a:xfrm>
        </p:spPr>
        <p:txBody>
          <a:bodyPr vert="horz" wrap="square" lIns="0" tIns="0" rIns="0" bIns="0" rtlCol="0" anchor="b" anchorCtr="0">
            <a:normAutofit/>
          </a:bodyPr>
          <a:lstStyle/>
          <a:p>
            <a:r>
              <a:rPr lang="en-US"/>
              <a:t>Pipl Search</a:t>
            </a:r>
          </a:p>
        </p:txBody>
      </p:sp>
      <p:grpSp>
        <p:nvGrpSpPr>
          <p:cNvPr id="22" name="Group 2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Oval 2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Čuvar mesta za sadržaj 2">
            <a:extLst>
              <a:ext uri="{FF2B5EF4-FFF2-40B4-BE49-F238E27FC236}">
                <a16:creationId xmlns:a16="http://schemas.microsoft.com/office/drawing/2014/main" id="{338BEA7B-E758-4929-1CF4-E50722D90B4E}"/>
              </a:ext>
            </a:extLst>
          </p:cNvPr>
          <p:cNvSpPr>
            <a:spLocks noGrp="1"/>
          </p:cNvSpPr>
          <p:nvPr>
            <p:ph sz="half" idx="1"/>
          </p:nvPr>
        </p:nvSpPr>
        <p:spPr>
          <a:xfrm>
            <a:off x="513388" y="2027733"/>
            <a:ext cx="3902803" cy="4477321"/>
          </a:xfrm>
        </p:spPr>
        <p:txBody>
          <a:bodyPr vert="horz" wrap="square" lIns="0" tIns="0" rIns="0" bIns="0" rtlCol="0" anchor="t">
            <a:normAutofit/>
          </a:bodyPr>
          <a:lstStyle/>
          <a:p>
            <a:r>
              <a:rPr lang="en-US" sz="1800" dirty="0" err="1"/>
              <a:t>Identifikuje</a:t>
            </a:r>
            <a:r>
              <a:rPr lang="en-US" sz="1800" dirty="0"/>
              <a:t> </a:t>
            </a:r>
            <a:r>
              <a:rPr lang="en-US" sz="1800" dirty="0" err="1"/>
              <a:t>lične</a:t>
            </a:r>
            <a:r>
              <a:rPr lang="en-US" sz="1800" dirty="0"/>
              <a:t>, </a:t>
            </a:r>
            <a:r>
              <a:rPr lang="en-US" sz="1800" dirty="0" err="1"/>
              <a:t>profesionalne</a:t>
            </a:r>
            <a:r>
              <a:rPr lang="en-US" sz="1800" dirty="0"/>
              <a:t> </a:t>
            </a:r>
            <a:r>
              <a:rPr lang="en-US" sz="1800" dirty="0" err="1"/>
              <a:t>i</a:t>
            </a:r>
            <a:r>
              <a:rPr lang="en-US" sz="1800" dirty="0"/>
              <a:t> </a:t>
            </a:r>
            <a:r>
              <a:rPr lang="en-US" sz="1800" dirty="0" err="1"/>
              <a:t>socijalne</a:t>
            </a:r>
            <a:r>
              <a:rPr lang="en-US" sz="1800" dirty="0"/>
              <a:t> </a:t>
            </a:r>
            <a:r>
              <a:rPr lang="en-US" sz="1800" dirty="0" err="1"/>
              <a:t>informacije</a:t>
            </a:r>
            <a:r>
              <a:rPr lang="en-US" sz="1800" dirty="0"/>
              <a:t> online</a:t>
            </a:r>
            <a:endParaRPr lang="en-US" sz="1800" dirty="0">
              <a:solidFill>
                <a:srgbClr val="FFFFFF">
                  <a:alpha val="60000"/>
                </a:srgbClr>
              </a:solidFill>
            </a:endParaRPr>
          </a:p>
          <a:p>
            <a:r>
              <a:rPr lang="en-US" sz="1800" err="1"/>
              <a:t>Sakuplja</a:t>
            </a:r>
            <a:r>
              <a:rPr lang="en-US" sz="1800" dirty="0"/>
              <a:t> </a:t>
            </a:r>
            <a:r>
              <a:rPr lang="en-US" sz="1800" err="1"/>
              <a:t>javne</a:t>
            </a:r>
            <a:r>
              <a:rPr lang="en-US" sz="1800" dirty="0"/>
              <a:t> </a:t>
            </a:r>
            <a:r>
              <a:rPr lang="en-US" sz="1800" err="1"/>
              <a:t>evidencije</a:t>
            </a:r>
            <a:r>
              <a:rPr lang="en-US" sz="1800" dirty="0"/>
              <a:t>, </a:t>
            </a:r>
            <a:r>
              <a:rPr lang="en-US" sz="1800" err="1"/>
              <a:t>listinge</a:t>
            </a:r>
            <a:r>
              <a:rPr lang="en-US" sz="1800" dirty="0"/>
              <a:t>, online </a:t>
            </a:r>
            <a:r>
              <a:rPr lang="en-US" sz="1800" err="1"/>
              <a:t>arhive</a:t>
            </a:r>
            <a:endParaRPr lang="en-US" sz="1800" err="1">
              <a:solidFill>
                <a:srgbClr val="FFFFFF">
                  <a:alpha val="60000"/>
                </a:srgbClr>
              </a:solidFill>
            </a:endParaRPr>
          </a:p>
          <a:p>
            <a:r>
              <a:rPr lang="en-US" sz="1800" err="1"/>
              <a:t>Globalno</a:t>
            </a:r>
            <a:r>
              <a:rPr lang="en-US" sz="1800" dirty="0"/>
              <a:t> </a:t>
            </a:r>
            <a:r>
              <a:rPr lang="en-US" sz="1800" err="1"/>
              <a:t>pokriće</a:t>
            </a:r>
            <a:endParaRPr lang="en-US" sz="1800" err="1">
              <a:solidFill>
                <a:srgbClr val="FFFFFF">
                  <a:alpha val="60000"/>
                </a:srgbClr>
              </a:solidFill>
            </a:endParaRPr>
          </a:p>
          <a:p>
            <a:r>
              <a:rPr lang="en-US" sz="1800" err="1"/>
              <a:t>Dovoljno</a:t>
            </a:r>
            <a:r>
              <a:rPr lang="en-US" sz="1800" dirty="0"/>
              <a:t> </a:t>
            </a:r>
            <a:r>
              <a:rPr lang="en-US" sz="1800" err="1"/>
              <a:t>ime</a:t>
            </a:r>
            <a:r>
              <a:rPr lang="en-US" sz="1800" dirty="0"/>
              <a:t>, email </a:t>
            </a:r>
            <a:r>
              <a:rPr lang="en-US" sz="1800" err="1"/>
              <a:t>ili</a:t>
            </a:r>
            <a:r>
              <a:rPr lang="en-US" sz="1800" dirty="0"/>
              <a:t> </a:t>
            </a:r>
            <a:r>
              <a:rPr lang="en-US" sz="1800" err="1"/>
              <a:t>broj</a:t>
            </a:r>
            <a:r>
              <a:rPr lang="en-US" sz="1800" dirty="0"/>
              <a:t> </a:t>
            </a:r>
            <a:r>
              <a:rPr lang="en-US" sz="1800" err="1"/>
              <a:t>telefona</a:t>
            </a:r>
            <a:r>
              <a:rPr lang="en-US" sz="1800" dirty="0"/>
              <a:t> za </a:t>
            </a:r>
            <a:r>
              <a:rPr lang="en-US" sz="1800" err="1"/>
              <a:t>pretragu</a:t>
            </a:r>
            <a:endParaRPr lang="en-US" sz="1800" err="1">
              <a:solidFill>
                <a:srgbClr val="FFFFFF">
                  <a:alpha val="60000"/>
                </a:srgbClr>
              </a:solidFill>
            </a:endParaRPr>
          </a:p>
          <a:p>
            <a:r>
              <a:rPr lang="en-US" sz="1800" dirty="0"/>
              <a:t>Locira </a:t>
            </a:r>
            <a:r>
              <a:rPr lang="en-US" sz="1800" err="1"/>
              <a:t>i</a:t>
            </a:r>
            <a:r>
              <a:rPr lang="en-US" sz="1800" dirty="0"/>
              <a:t> </a:t>
            </a:r>
            <a:r>
              <a:rPr lang="en-US" sz="1800" err="1"/>
              <a:t>pronalazi</a:t>
            </a:r>
            <a:r>
              <a:rPr lang="en-US" sz="1800" dirty="0"/>
              <a:t> </a:t>
            </a:r>
            <a:r>
              <a:rPr lang="en-US" sz="1800" err="1"/>
              <a:t>sve</a:t>
            </a:r>
            <a:r>
              <a:rPr lang="en-US" sz="1800" dirty="0"/>
              <a:t> </a:t>
            </a:r>
            <a:r>
              <a:rPr lang="en-US" sz="1800" err="1"/>
              <a:t>kontakte</a:t>
            </a:r>
            <a:r>
              <a:rPr lang="en-US" sz="1800" dirty="0"/>
              <a:t> </a:t>
            </a:r>
            <a:r>
              <a:rPr lang="en-US" sz="1800" err="1"/>
              <a:t>i</a:t>
            </a:r>
            <a:r>
              <a:rPr lang="en-US" sz="1800" dirty="0"/>
              <a:t> </a:t>
            </a:r>
            <a:r>
              <a:rPr lang="en-US" sz="1800" err="1"/>
              <a:t>naloge</a:t>
            </a:r>
            <a:r>
              <a:rPr lang="en-US" sz="1800" dirty="0"/>
              <a:t> </a:t>
            </a:r>
            <a:r>
              <a:rPr lang="en-US" sz="1800" err="1"/>
              <a:t>na</a:t>
            </a:r>
            <a:r>
              <a:rPr lang="en-US" sz="1800" dirty="0"/>
              <a:t> </a:t>
            </a:r>
            <a:r>
              <a:rPr lang="en-US" sz="1800" err="1"/>
              <a:t>društvenim</a:t>
            </a:r>
            <a:r>
              <a:rPr lang="en-US" sz="1800" dirty="0"/>
              <a:t> </a:t>
            </a:r>
            <a:r>
              <a:rPr lang="en-US" sz="1800" err="1"/>
              <a:t>mrežama</a:t>
            </a:r>
            <a:endParaRPr lang="en-US" sz="1800" err="1">
              <a:solidFill>
                <a:srgbClr val="FFFFFF">
                  <a:alpha val="60000"/>
                </a:srgbClr>
              </a:solidFill>
            </a:endParaRPr>
          </a:p>
        </p:txBody>
      </p:sp>
      <p:pic>
        <p:nvPicPr>
          <p:cNvPr id="9" name="Slika 9">
            <a:extLst>
              <a:ext uri="{FF2B5EF4-FFF2-40B4-BE49-F238E27FC236}">
                <a16:creationId xmlns:a16="http://schemas.microsoft.com/office/drawing/2014/main" id="{7580F41B-A85A-3A74-5888-CCF4F0282CC2}"/>
              </a:ext>
            </a:extLst>
          </p:cNvPr>
          <p:cNvPicPr>
            <a:picLocks noGrp="1" noChangeAspect="1"/>
          </p:cNvPicPr>
          <p:nvPr>
            <p:ph sz="half" idx="2"/>
          </p:nvPr>
        </p:nvPicPr>
        <p:blipFill>
          <a:blip r:embed="rId2"/>
          <a:stretch>
            <a:fillRect/>
          </a:stretch>
        </p:blipFill>
        <p:spPr>
          <a:xfrm>
            <a:off x="4677946" y="549275"/>
            <a:ext cx="6836144" cy="5759451"/>
          </a:xfrm>
          <a:custGeom>
            <a:avLst/>
            <a:gdLst/>
            <a:ahLst/>
            <a:cxnLst/>
            <a:rect l="l" t="t" r="r" b="b"/>
            <a:pathLst>
              <a:path w="7090237" h="5759451">
                <a:moveTo>
                  <a:pt x="0" y="0"/>
                </a:moveTo>
                <a:lnTo>
                  <a:pt x="7090237" y="0"/>
                </a:lnTo>
                <a:lnTo>
                  <a:pt x="7090237" y="5759451"/>
                </a:lnTo>
                <a:lnTo>
                  <a:pt x="0" y="5759451"/>
                </a:lnTo>
                <a:close/>
              </a:path>
            </a:pathLst>
          </a:custGeom>
        </p:spPr>
      </p:pic>
      <p:sp>
        <p:nvSpPr>
          <p:cNvPr id="5" name="Čuvar mesta za datum 4">
            <a:extLst>
              <a:ext uri="{FF2B5EF4-FFF2-40B4-BE49-F238E27FC236}">
                <a16:creationId xmlns:a16="http://schemas.microsoft.com/office/drawing/2014/main" id="{A4F1AB82-4FB0-1B70-73CF-894302F55AD6}"/>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045205E2-D5D0-6921-B56A-C5E8E2BE443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Tree>
    <p:extLst>
      <p:ext uri="{BB962C8B-B14F-4D97-AF65-F5344CB8AC3E}">
        <p14:creationId xmlns:p14="http://schemas.microsoft.com/office/powerpoint/2010/main" val="4253386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DC89E95-2BE3-2B54-BBAF-34724CB4D069}"/>
              </a:ext>
            </a:extLst>
          </p:cNvPr>
          <p:cNvSpPr>
            <a:spLocks noGrp="1"/>
          </p:cNvSpPr>
          <p:nvPr>
            <p:ph type="title"/>
          </p:nvPr>
        </p:nvSpPr>
        <p:spPr>
          <a:xfrm>
            <a:off x="613323" y="724160"/>
            <a:ext cx="3565524" cy="1023495"/>
          </a:xfrm>
        </p:spPr>
        <p:txBody>
          <a:bodyPr vert="horz" wrap="square" lIns="0" tIns="0" rIns="0" bIns="0" rtlCol="0" anchor="b" anchorCtr="0">
            <a:normAutofit/>
          </a:bodyPr>
          <a:lstStyle/>
          <a:p>
            <a:r>
              <a:rPr lang="en-US" kern="1200" dirty="0">
                <a:solidFill>
                  <a:schemeClr val="tx1"/>
                </a:solidFill>
                <a:latin typeface="+mj-lt"/>
                <a:ea typeface="+mj-ea"/>
                <a:cs typeface="+mj-cs"/>
              </a:rPr>
              <a:t>TinEye</a:t>
            </a:r>
          </a:p>
        </p:txBody>
      </p:sp>
      <p:sp>
        <p:nvSpPr>
          <p:cNvPr id="3" name="Čuvar mesta za sadržaj 2">
            <a:extLst>
              <a:ext uri="{FF2B5EF4-FFF2-40B4-BE49-F238E27FC236}">
                <a16:creationId xmlns:a16="http://schemas.microsoft.com/office/drawing/2014/main" id="{338BEA7B-E758-4929-1CF4-E50722D90B4E}"/>
              </a:ext>
            </a:extLst>
          </p:cNvPr>
          <p:cNvSpPr>
            <a:spLocks noGrp="1"/>
          </p:cNvSpPr>
          <p:nvPr>
            <p:ph sz="half" idx="1"/>
          </p:nvPr>
        </p:nvSpPr>
        <p:spPr>
          <a:xfrm>
            <a:off x="550863" y="2066302"/>
            <a:ext cx="3827852" cy="4026523"/>
          </a:xfrm>
        </p:spPr>
        <p:txBody>
          <a:bodyPr vert="horz" wrap="square" lIns="0" tIns="0" rIns="0" bIns="0" rtlCol="0" anchor="t">
            <a:normAutofit/>
          </a:bodyPr>
          <a:lstStyle/>
          <a:p>
            <a:r>
              <a:rPr lang="en-US" sz="1800" dirty="0"/>
              <a:t>Alat za </a:t>
            </a:r>
            <a:r>
              <a:rPr lang="en-US" sz="1800" dirty="0" err="1"/>
              <a:t>pretragu</a:t>
            </a:r>
            <a:r>
              <a:rPr lang="en-US" sz="1800" dirty="0"/>
              <a:t> </a:t>
            </a:r>
            <a:r>
              <a:rPr lang="en-US" sz="1800" dirty="0" err="1"/>
              <a:t>izvora</a:t>
            </a:r>
            <a:r>
              <a:rPr lang="en-US" sz="1800" dirty="0"/>
              <a:t> </a:t>
            </a:r>
            <a:r>
              <a:rPr lang="en-US" sz="1800" dirty="0" err="1"/>
              <a:t>neke</a:t>
            </a:r>
            <a:r>
              <a:rPr lang="en-US" sz="1800" dirty="0"/>
              <a:t> </a:t>
            </a:r>
            <a:r>
              <a:rPr lang="en-US" sz="1800" dirty="0" err="1"/>
              <a:t>slike</a:t>
            </a:r>
            <a:endParaRPr lang="en-US" sz="1800" dirty="0" err="1">
              <a:solidFill>
                <a:srgbClr val="FFFFFF">
                  <a:alpha val="60000"/>
                </a:srgbClr>
              </a:solidFill>
            </a:endParaRPr>
          </a:p>
          <a:p>
            <a:r>
              <a:rPr lang="en-US" sz="1800" dirty="0"/>
              <a:t>Bez </a:t>
            </a:r>
            <a:r>
              <a:rPr lang="en-US" sz="1800" err="1"/>
              <a:t>instalacije</a:t>
            </a:r>
            <a:r>
              <a:rPr lang="en-US" sz="1800" dirty="0"/>
              <a:t>, </a:t>
            </a:r>
            <a:r>
              <a:rPr lang="en-US" sz="1800" err="1"/>
              <a:t>dostupan</a:t>
            </a:r>
            <a:r>
              <a:rPr lang="en-US" sz="1800" dirty="0"/>
              <a:t> online</a:t>
            </a:r>
            <a:endParaRPr lang="en-US" sz="1800" dirty="0">
              <a:solidFill>
                <a:srgbClr val="FFFFFF">
                  <a:alpha val="60000"/>
                </a:srgbClr>
              </a:solidFill>
            </a:endParaRPr>
          </a:p>
          <a:p>
            <a:r>
              <a:rPr lang="en-US" sz="1800" dirty="0"/>
              <a:t>Upload-</a:t>
            </a:r>
            <a:r>
              <a:rPr lang="en-US" sz="1800" err="1"/>
              <a:t>ovanjem</a:t>
            </a:r>
            <a:r>
              <a:rPr lang="en-US" sz="1800" dirty="0"/>
              <a:t> </a:t>
            </a:r>
            <a:r>
              <a:rPr lang="en-US" sz="1800" err="1"/>
              <a:t>slike</a:t>
            </a:r>
            <a:r>
              <a:rPr lang="en-US" sz="1800" dirty="0"/>
              <a:t> </a:t>
            </a:r>
            <a:r>
              <a:rPr lang="en-US" sz="1800" err="1"/>
              <a:t>dobija</a:t>
            </a:r>
            <a:r>
              <a:rPr lang="en-US" sz="1800" dirty="0"/>
              <a:t> se </a:t>
            </a:r>
            <a:r>
              <a:rPr lang="en-US" sz="1800" err="1"/>
              <a:t>lista</a:t>
            </a:r>
            <a:r>
              <a:rPr lang="en-US" sz="1800" dirty="0"/>
              <a:t> </a:t>
            </a:r>
            <a:r>
              <a:rPr lang="en-US" sz="1800" err="1"/>
              <a:t>svih</a:t>
            </a:r>
            <a:r>
              <a:rPr lang="en-US" sz="1800" dirty="0"/>
              <a:t> </a:t>
            </a:r>
            <a:r>
              <a:rPr lang="en-US" sz="1800" err="1"/>
              <a:t>mesta</a:t>
            </a:r>
            <a:r>
              <a:rPr lang="en-US" sz="1800" dirty="0"/>
              <a:t> </a:t>
            </a:r>
            <a:r>
              <a:rPr lang="en-US" sz="1800" err="1"/>
              <a:t>na</a:t>
            </a:r>
            <a:r>
              <a:rPr lang="en-US" sz="1800" dirty="0"/>
              <a:t> </a:t>
            </a:r>
            <a:r>
              <a:rPr lang="en-US" sz="1800" err="1"/>
              <a:t>kojima</a:t>
            </a:r>
            <a:r>
              <a:rPr lang="en-US" sz="1800" dirty="0"/>
              <a:t> se ta </a:t>
            </a:r>
            <a:r>
              <a:rPr lang="en-US" sz="1800" err="1"/>
              <a:t>slika</a:t>
            </a:r>
            <a:r>
              <a:rPr lang="en-US" sz="1800" dirty="0"/>
              <a:t> </a:t>
            </a:r>
            <a:r>
              <a:rPr lang="en-US" sz="1800" err="1"/>
              <a:t>koristi</a:t>
            </a:r>
            <a:endParaRPr lang="en-US" sz="1800" err="1">
              <a:solidFill>
                <a:srgbClr val="FFFFFF">
                  <a:alpha val="60000"/>
                </a:srgbClr>
              </a:solidFill>
            </a:endParaRPr>
          </a:p>
          <a:p>
            <a:r>
              <a:rPr lang="en-US" sz="1800" err="1"/>
              <a:t>Verifikacija</a:t>
            </a:r>
            <a:r>
              <a:rPr lang="en-US" sz="1800" dirty="0"/>
              <a:t> </a:t>
            </a:r>
            <a:r>
              <a:rPr lang="en-US" sz="1800" err="1"/>
              <a:t>slika</a:t>
            </a:r>
            <a:r>
              <a:rPr lang="en-US" sz="1800" dirty="0"/>
              <a:t>, </a:t>
            </a:r>
            <a:r>
              <a:rPr lang="en-US" sz="1800" err="1"/>
              <a:t>autorska</a:t>
            </a:r>
            <a:r>
              <a:rPr lang="en-US" sz="1800" dirty="0"/>
              <a:t> </a:t>
            </a:r>
            <a:r>
              <a:rPr lang="en-US" sz="1800" err="1"/>
              <a:t>prava</a:t>
            </a:r>
            <a:endParaRPr lang="en-US" sz="1800" err="1">
              <a:solidFill>
                <a:srgbClr val="FFFFFF">
                  <a:alpha val="60000"/>
                </a:srgbClr>
              </a:solidFill>
            </a:endParaRPr>
          </a:p>
          <a:p>
            <a:r>
              <a:rPr lang="en-US" sz="1800" err="1"/>
              <a:t>Pretraga</a:t>
            </a:r>
            <a:r>
              <a:rPr lang="en-US" sz="1800" dirty="0"/>
              <a:t> </a:t>
            </a:r>
            <a:r>
              <a:rPr lang="en-US" sz="1800" err="1"/>
              <a:t>boja</a:t>
            </a:r>
            <a:endParaRPr lang="en-US" sz="1800" err="1">
              <a:solidFill>
                <a:srgbClr val="FFFFFF">
                  <a:alpha val="60000"/>
                </a:srgbClr>
              </a:solidFill>
            </a:endParaRPr>
          </a:p>
        </p:txBody>
      </p:sp>
      <p:pic>
        <p:nvPicPr>
          <p:cNvPr id="9" name="Slika 9">
            <a:extLst>
              <a:ext uri="{FF2B5EF4-FFF2-40B4-BE49-F238E27FC236}">
                <a16:creationId xmlns:a16="http://schemas.microsoft.com/office/drawing/2014/main" id="{9B7DF5E8-7129-6F95-CD88-48A591B67949}"/>
              </a:ext>
            </a:extLst>
          </p:cNvPr>
          <p:cNvPicPr>
            <a:picLocks noGrp="1" noChangeAspect="1"/>
          </p:cNvPicPr>
          <p:nvPr>
            <p:ph sz="half" idx="2"/>
          </p:nvPr>
        </p:nvPicPr>
        <p:blipFill rotWithShape="1">
          <a:blip r:embed="rId2"/>
          <a:srcRect l="9544" r="10814"/>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
        <p:nvSpPr>
          <p:cNvPr id="5" name="Čuvar mesta za datum 4">
            <a:extLst>
              <a:ext uri="{FF2B5EF4-FFF2-40B4-BE49-F238E27FC236}">
                <a16:creationId xmlns:a16="http://schemas.microsoft.com/office/drawing/2014/main" id="{A4F1AB82-4FB0-1B70-73CF-894302F55AD6}"/>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045205E2-D5D0-6921-B56A-C5E8E2BE443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Tree>
    <p:extLst>
      <p:ext uri="{BB962C8B-B14F-4D97-AF65-F5344CB8AC3E}">
        <p14:creationId xmlns:p14="http://schemas.microsoft.com/office/powerpoint/2010/main" val="4152100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DC89E95-2BE3-2B54-BBAF-34724CB4D069}"/>
              </a:ext>
            </a:extLst>
          </p:cNvPr>
          <p:cNvSpPr>
            <a:spLocks noGrp="1"/>
          </p:cNvSpPr>
          <p:nvPr>
            <p:ph type="title"/>
          </p:nvPr>
        </p:nvSpPr>
        <p:spPr>
          <a:xfrm>
            <a:off x="8075612" y="187012"/>
            <a:ext cx="3565524" cy="1085954"/>
          </a:xfrm>
        </p:spPr>
        <p:txBody>
          <a:bodyPr vert="horz" wrap="square" lIns="0" tIns="0" rIns="0" bIns="0" rtlCol="0" anchor="b" anchorCtr="0">
            <a:normAutofit/>
          </a:bodyPr>
          <a:lstStyle/>
          <a:p>
            <a:r>
              <a:rPr lang="en-US"/>
              <a:t>TweetBeaver</a:t>
            </a:r>
          </a:p>
        </p:txBody>
      </p:sp>
      <p:pic>
        <p:nvPicPr>
          <p:cNvPr id="9" name="Slika 9" descr="Slika na kojoj se nalazi sto&#10;&#10;Opis je automatski generisan">
            <a:extLst>
              <a:ext uri="{FF2B5EF4-FFF2-40B4-BE49-F238E27FC236}">
                <a16:creationId xmlns:a16="http://schemas.microsoft.com/office/drawing/2014/main" id="{A069A0AF-8899-87E4-AC68-A445466E572B}"/>
              </a:ext>
            </a:extLst>
          </p:cNvPr>
          <p:cNvPicPr>
            <a:picLocks noGrp="1" noChangeAspect="1"/>
          </p:cNvPicPr>
          <p:nvPr>
            <p:ph sz="half" idx="2"/>
          </p:nvPr>
        </p:nvPicPr>
        <p:blipFill>
          <a:blip r:embed="rId2"/>
          <a:stretch>
            <a:fillRect/>
          </a:stretch>
        </p:blipFill>
        <p:spPr>
          <a:xfrm>
            <a:off x="550864" y="1659378"/>
            <a:ext cx="6973882" cy="3539245"/>
          </a:xfrm>
          <a:custGeom>
            <a:avLst/>
            <a:gdLst/>
            <a:ahLst/>
            <a:cxnLst/>
            <a:rect l="l" t="t" r="r" b="b"/>
            <a:pathLst>
              <a:path w="6973882" h="5759451">
                <a:moveTo>
                  <a:pt x="0" y="0"/>
                </a:moveTo>
                <a:lnTo>
                  <a:pt x="6973882" y="0"/>
                </a:lnTo>
                <a:lnTo>
                  <a:pt x="6973882" y="5759451"/>
                </a:lnTo>
                <a:lnTo>
                  <a:pt x="0" y="5759451"/>
                </a:lnTo>
                <a:close/>
              </a:path>
            </a:pathLst>
          </a:custGeom>
        </p:spPr>
      </p:pic>
      <p:sp>
        <p:nvSpPr>
          <p:cNvPr id="3" name="Čuvar mesta za sadržaj 2">
            <a:extLst>
              <a:ext uri="{FF2B5EF4-FFF2-40B4-BE49-F238E27FC236}">
                <a16:creationId xmlns:a16="http://schemas.microsoft.com/office/drawing/2014/main" id="{338BEA7B-E758-4929-1CF4-E50722D90B4E}"/>
              </a:ext>
            </a:extLst>
          </p:cNvPr>
          <p:cNvSpPr>
            <a:spLocks noGrp="1"/>
          </p:cNvSpPr>
          <p:nvPr>
            <p:ph sz="half" idx="1"/>
          </p:nvPr>
        </p:nvSpPr>
        <p:spPr>
          <a:xfrm>
            <a:off x="8075611" y="1478093"/>
            <a:ext cx="3565525" cy="4902043"/>
          </a:xfrm>
        </p:spPr>
        <p:txBody>
          <a:bodyPr vert="horz" wrap="square" lIns="0" tIns="0" rIns="0" bIns="0" rtlCol="0" anchor="t">
            <a:noAutofit/>
          </a:bodyPr>
          <a:lstStyle/>
          <a:p>
            <a:r>
              <a:rPr lang="en-US" sz="1800" dirty="0" err="1"/>
              <a:t>Brzo</a:t>
            </a:r>
            <a:r>
              <a:rPr lang="en-US" sz="1800" dirty="0"/>
              <a:t> </a:t>
            </a:r>
            <a:r>
              <a:rPr lang="en-US" sz="1800" dirty="0" err="1"/>
              <a:t>sakupljanje</a:t>
            </a:r>
            <a:r>
              <a:rPr lang="en-US" sz="1800" dirty="0"/>
              <a:t> </a:t>
            </a:r>
            <a:r>
              <a:rPr lang="en-US" sz="1800" dirty="0" err="1"/>
              <a:t>velike</a:t>
            </a:r>
            <a:r>
              <a:rPr lang="en-US" sz="1800" dirty="0"/>
              <a:t> </a:t>
            </a:r>
            <a:r>
              <a:rPr lang="en-US" sz="1800" dirty="0" err="1"/>
              <a:t>količine</a:t>
            </a:r>
            <a:r>
              <a:rPr lang="en-US" sz="1800" dirty="0"/>
              <a:t> </a:t>
            </a:r>
            <a:r>
              <a:rPr lang="en-US" sz="1800" dirty="0" err="1"/>
              <a:t>informacija</a:t>
            </a:r>
            <a:r>
              <a:rPr lang="en-US" sz="1800" dirty="0"/>
              <a:t> </a:t>
            </a:r>
            <a:r>
              <a:rPr lang="en-US" sz="1800" dirty="0" err="1"/>
              <a:t>sa</a:t>
            </a:r>
            <a:r>
              <a:rPr lang="en-US" sz="1800" dirty="0"/>
              <a:t> </a:t>
            </a:r>
            <a:r>
              <a:rPr lang="en-US" sz="1800" dirty="0" err="1"/>
              <a:t>poznatog</a:t>
            </a:r>
            <a:r>
              <a:rPr lang="en-US" sz="1800" dirty="0"/>
              <a:t> </a:t>
            </a:r>
            <a:r>
              <a:rPr lang="en-US" sz="1800" dirty="0" err="1"/>
              <a:t>javnog</a:t>
            </a:r>
            <a:r>
              <a:rPr lang="en-US" sz="1800" dirty="0"/>
              <a:t> Twitter </a:t>
            </a:r>
            <a:r>
              <a:rPr lang="en-US" sz="1800" dirty="0" err="1"/>
              <a:t>naloga</a:t>
            </a:r>
            <a:endParaRPr lang="en-US" sz="1800" dirty="0" err="1">
              <a:solidFill>
                <a:srgbClr val="FFFFFF">
                  <a:alpha val="60000"/>
                </a:srgbClr>
              </a:solidFill>
            </a:endParaRPr>
          </a:p>
          <a:p>
            <a:r>
              <a:rPr lang="en-US" sz="1800" dirty="0"/>
              <a:t>Provera da li se </a:t>
            </a:r>
            <a:r>
              <a:rPr lang="en-US" sz="1800" dirty="0" err="1"/>
              <a:t>dva</a:t>
            </a:r>
            <a:r>
              <a:rPr lang="en-US" sz="1800" dirty="0"/>
              <a:t> </a:t>
            </a:r>
            <a:r>
              <a:rPr lang="en-US" sz="1800" dirty="0" err="1"/>
              <a:t>naloga</a:t>
            </a:r>
            <a:r>
              <a:rPr lang="en-US" sz="1800" dirty="0"/>
              <a:t> </a:t>
            </a:r>
            <a:r>
              <a:rPr lang="en-US" sz="1800" dirty="0" err="1"/>
              <a:t>međusobno</a:t>
            </a:r>
            <a:r>
              <a:rPr lang="en-US" sz="1800" dirty="0"/>
              <a:t> prate</a:t>
            </a:r>
            <a:endParaRPr lang="en-US" sz="1800" dirty="0">
              <a:solidFill>
                <a:srgbClr val="FFFFFF">
                  <a:alpha val="60000"/>
                </a:srgbClr>
              </a:solidFill>
            </a:endParaRPr>
          </a:p>
          <a:p>
            <a:r>
              <a:rPr lang="en-US" sz="1800" err="1"/>
              <a:t>Preuzimanje</a:t>
            </a:r>
            <a:r>
              <a:rPr lang="en-US" sz="1800" dirty="0"/>
              <a:t> </a:t>
            </a:r>
            <a:r>
              <a:rPr lang="en-US" sz="1800" err="1"/>
              <a:t>korisnikove</a:t>
            </a:r>
            <a:r>
              <a:rPr lang="en-US" sz="1800" dirty="0"/>
              <a:t> </a:t>
            </a:r>
            <a:r>
              <a:rPr lang="en-US" sz="1800" err="1"/>
              <a:t>vremenske</a:t>
            </a:r>
            <a:r>
              <a:rPr lang="en-US" sz="1800" dirty="0"/>
              <a:t> </a:t>
            </a:r>
            <a:r>
              <a:rPr lang="en-US" sz="1800" err="1"/>
              <a:t>linije</a:t>
            </a:r>
            <a:endParaRPr lang="en-US" sz="1800" err="1">
              <a:solidFill>
                <a:srgbClr val="FFFFFF">
                  <a:alpha val="60000"/>
                </a:srgbClr>
              </a:solidFill>
            </a:endParaRPr>
          </a:p>
          <a:p>
            <a:r>
              <a:rPr lang="en-US" sz="1800" err="1"/>
              <a:t>Pribavljanje</a:t>
            </a:r>
            <a:r>
              <a:rPr lang="en-US" sz="1800" dirty="0"/>
              <a:t> </a:t>
            </a:r>
            <a:r>
              <a:rPr lang="en-US" sz="1800" err="1"/>
              <a:t>podataka</a:t>
            </a:r>
            <a:r>
              <a:rPr lang="en-US" sz="1800" dirty="0"/>
              <a:t> o </a:t>
            </a:r>
            <a:r>
              <a:rPr lang="en-US" sz="1800" err="1"/>
              <a:t>nalogu</a:t>
            </a:r>
            <a:endParaRPr lang="en-US" sz="1800" err="1">
              <a:solidFill>
                <a:srgbClr val="FFFFFF">
                  <a:alpha val="60000"/>
                </a:srgbClr>
              </a:solidFill>
            </a:endParaRPr>
          </a:p>
          <a:p>
            <a:r>
              <a:rPr lang="en-US" sz="1800" err="1"/>
              <a:t>Prikaz</a:t>
            </a:r>
            <a:r>
              <a:rPr lang="en-US" sz="1800" dirty="0"/>
              <a:t> </a:t>
            </a:r>
            <a:r>
              <a:rPr lang="en-US" sz="1800" err="1"/>
              <a:t>poruka</a:t>
            </a:r>
            <a:r>
              <a:rPr lang="en-US" sz="1800" dirty="0"/>
              <a:t> </a:t>
            </a:r>
            <a:r>
              <a:rPr lang="en-US" sz="1800" err="1"/>
              <a:t>između</a:t>
            </a:r>
            <a:r>
              <a:rPr lang="en-US" sz="1800" dirty="0"/>
              <a:t> </a:t>
            </a:r>
            <a:r>
              <a:rPr lang="en-US" sz="1800" err="1"/>
              <a:t>dva</a:t>
            </a:r>
            <a:r>
              <a:rPr lang="en-US" sz="1800" dirty="0"/>
              <a:t> </a:t>
            </a:r>
            <a:r>
              <a:rPr lang="en-US" sz="1800" err="1"/>
              <a:t>naloga</a:t>
            </a:r>
            <a:endParaRPr lang="en-US" sz="1800" err="1">
              <a:solidFill>
                <a:srgbClr val="FFFFFF">
                  <a:alpha val="60000"/>
                </a:srgbClr>
              </a:solidFill>
            </a:endParaRPr>
          </a:p>
          <a:p>
            <a:r>
              <a:rPr lang="en-US" sz="1800" err="1"/>
              <a:t>Pronalazak</a:t>
            </a:r>
            <a:r>
              <a:rPr lang="en-US" sz="1800" dirty="0"/>
              <a:t> </a:t>
            </a:r>
            <a:r>
              <a:rPr lang="en-US" sz="1800" err="1"/>
              <a:t>prvih</a:t>
            </a:r>
            <a:r>
              <a:rPr lang="en-US" sz="1800" dirty="0"/>
              <a:t> 25 </a:t>
            </a:r>
            <a:r>
              <a:rPr lang="en-US" sz="1800" err="1"/>
              <a:t>naloga</a:t>
            </a:r>
            <a:r>
              <a:rPr lang="en-US" sz="1800" dirty="0"/>
              <a:t> </a:t>
            </a:r>
            <a:r>
              <a:rPr lang="en-US" sz="1800" err="1"/>
              <a:t>koje</a:t>
            </a:r>
            <a:r>
              <a:rPr lang="en-US" sz="1800" dirty="0"/>
              <a:t> je </a:t>
            </a:r>
            <a:r>
              <a:rPr lang="en-US" sz="1800" err="1"/>
              <a:t>korisnik</a:t>
            </a:r>
            <a:r>
              <a:rPr lang="en-US" sz="1800" dirty="0"/>
              <a:t> </a:t>
            </a:r>
            <a:r>
              <a:rPr lang="en-US" sz="1800" err="1"/>
              <a:t>zapratio</a:t>
            </a:r>
            <a:r>
              <a:rPr lang="en-US" sz="1800" dirty="0"/>
              <a:t> </a:t>
            </a:r>
            <a:r>
              <a:rPr lang="en-US" sz="1800" err="1"/>
              <a:t>ili</a:t>
            </a:r>
            <a:r>
              <a:rPr lang="en-US" sz="1800" dirty="0"/>
              <a:t> koji </a:t>
            </a:r>
            <a:r>
              <a:rPr lang="en-US" sz="1800" err="1"/>
              <a:t>su</a:t>
            </a:r>
            <a:r>
              <a:rPr lang="en-US" sz="1800" dirty="0"/>
              <a:t> </a:t>
            </a:r>
            <a:r>
              <a:rPr lang="en-US" sz="1800" err="1"/>
              <a:t>zapratili</a:t>
            </a:r>
            <a:r>
              <a:rPr lang="en-US" sz="1800" dirty="0"/>
              <a:t> </a:t>
            </a:r>
            <a:r>
              <a:rPr lang="en-US" sz="1800" err="1"/>
              <a:t>korisnika</a:t>
            </a:r>
            <a:endParaRPr lang="en-US" sz="1800" err="1">
              <a:solidFill>
                <a:srgbClr val="FFFFFF">
                  <a:alpha val="60000"/>
                </a:srgbClr>
              </a:solidFill>
            </a:endParaRPr>
          </a:p>
        </p:txBody>
      </p:sp>
      <p:sp>
        <p:nvSpPr>
          <p:cNvPr id="22" name="Oval 21">
            <a:extLst>
              <a:ext uri="{FF2B5EF4-FFF2-40B4-BE49-F238E27FC236}">
                <a16:creationId xmlns:a16="http://schemas.microsoft.com/office/drawing/2014/main" id="{FD3E50C4-0603-4524-A349-442067B88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5125" y="44325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Čuvar mesta za datum 4">
            <a:extLst>
              <a:ext uri="{FF2B5EF4-FFF2-40B4-BE49-F238E27FC236}">
                <a16:creationId xmlns:a16="http://schemas.microsoft.com/office/drawing/2014/main" id="{A4F1AB82-4FB0-1B70-73CF-894302F55AD6}"/>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045205E2-D5D0-6921-B56A-C5E8E2BE443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spTree>
    <p:extLst>
      <p:ext uri="{BB962C8B-B14F-4D97-AF65-F5344CB8AC3E}">
        <p14:creationId xmlns:p14="http://schemas.microsoft.com/office/powerpoint/2010/main" val="235808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8" name="Freeform: Shape 17">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Naslov 1">
            <a:extLst>
              <a:ext uri="{FF2B5EF4-FFF2-40B4-BE49-F238E27FC236}">
                <a16:creationId xmlns:a16="http://schemas.microsoft.com/office/drawing/2014/main" id="{D9CF0444-9898-0960-4818-BF22CAFE7C4F}"/>
              </a:ext>
            </a:extLst>
          </p:cNvPr>
          <p:cNvSpPr>
            <a:spLocks noGrp="1"/>
          </p:cNvSpPr>
          <p:nvPr>
            <p:ph type="ctrTitle"/>
          </p:nvPr>
        </p:nvSpPr>
        <p:spPr>
          <a:xfrm>
            <a:off x="550864" y="549275"/>
            <a:ext cx="3565524" cy="3034657"/>
          </a:xfrm>
        </p:spPr>
        <p:txBody>
          <a:bodyPr anchor="b">
            <a:normAutofit/>
          </a:bodyPr>
          <a:lstStyle/>
          <a:p>
            <a:r>
              <a:rPr lang="sr-Latn-RS" sz="4800"/>
              <a:t>Razor Pages Web App</a:t>
            </a:r>
          </a:p>
        </p:txBody>
      </p:sp>
      <p:grpSp>
        <p:nvGrpSpPr>
          <p:cNvPr id="21" name="Group 20">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2"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Podnaslov 2">
            <a:extLst>
              <a:ext uri="{FF2B5EF4-FFF2-40B4-BE49-F238E27FC236}">
                <a16:creationId xmlns:a16="http://schemas.microsoft.com/office/drawing/2014/main" id="{E38E96B6-9952-2666-E626-505FE2B2E9F7}"/>
              </a:ext>
            </a:extLst>
          </p:cNvPr>
          <p:cNvSpPr>
            <a:spLocks noGrp="1"/>
          </p:cNvSpPr>
          <p:nvPr>
            <p:ph type="subTitle" idx="1"/>
          </p:nvPr>
        </p:nvSpPr>
        <p:spPr>
          <a:xfrm>
            <a:off x="550863" y="3803406"/>
            <a:ext cx="3565525" cy="2289419"/>
          </a:xfrm>
        </p:spPr>
        <p:txBody>
          <a:bodyPr vert="horz" lIns="0" tIns="0" rIns="0" bIns="0" rtlCol="0">
            <a:normAutofit/>
          </a:bodyPr>
          <a:lstStyle/>
          <a:p>
            <a:r>
              <a:rPr lang="sr-Latn-RS" sz="2000">
                <a:solidFill>
                  <a:schemeClr val="tx1">
                    <a:alpha val="60000"/>
                  </a:schemeClr>
                </a:solidFill>
              </a:rPr>
              <a:t>Za vizuelizaciju podataka prikupljenih sa poznatog Facebook naloga</a:t>
            </a:r>
          </a:p>
        </p:txBody>
      </p:sp>
      <p:pic>
        <p:nvPicPr>
          <p:cNvPr id="10" name="Graphic 9" descr="Web Design">
            <a:extLst>
              <a:ext uri="{FF2B5EF4-FFF2-40B4-BE49-F238E27FC236}">
                <a16:creationId xmlns:a16="http://schemas.microsoft.com/office/drawing/2014/main" id="{BECE35FF-7FFC-07EA-5BF4-F3D8364C8B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7939" y="549275"/>
            <a:ext cx="5761037" cy="5761037"/>
          </a:xfrm>
          <a:custGeom>
            <a:avLst/>
            <a:gdLst/>
            <a:ahLst/>
            <a:cxnLst/>
            <a:rect l="l" t="t" r="r" b="b"/>
            <a:pathLst>
              <a:path w="7345363" h="5761037">
                <a:moveTo>
                  <a:pt x="0" y="0"/>
                </a:moveTo>
                <a:lnTo>
                  <a:pt x="7345363" y="0"/>
                </a:lnTo>
                <a:lnTo>
                  <a:pt x="7345363" y="5761037"/>
                </a:lnTo>
                <a:lnTo>
                  <a:pt x="0" y="5761037"/>
                </a:lnTo>
                <a:close/>
              </a:path>
            </a:pathLst>
          </a:custGeom>
        </p:spPr>
      </p:pic>
      <p:sp>
        <p:nvSpPr>
          <p:cNvPr id="4" name="Čuvar mesta za datum 3">
            <a:extLst>
              <a:ext uri="{FF2B5EF4-FFF2-40B4-BE49-F238E27FC236}">
                <a16:creationId xmlns:a16="http://schemas.microsoft.com/office/drawing/2014/main" id="{003BF340-4229-D6D6-3A86-B8A693E75273}"/>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6" name="Čuvar mesta za broj slajda 5">
            <a:extLst>
              <a:ext uri="{FF2B5EF4-FFF2-40B4-BE49-F238E27FC236}">
                <a16:creationId xmlns:a16="http://schemas.microsoft.com/office/drawing/2014/main" id="{927A2EF2-B2E5-6175-95D9-A0D85E3D3AAE}"/>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25</a:t>
            </a:fld>
            <a:endParaRPr lang="en-US"/>
          </a:p>
        </p:txBody>
      </p:sp>
    </p:spTree>
    <p:extLst>
      <p:ext uri="{BB962C8B-B14F-4D97-AF65-F5344CB8AC3E}">
        <p14:creationId xmlns:p14="http://schemas.microsoft.com/office/powerpoint/2010/main" val="43859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804CB126-6F50-7BD1-DA68-8D4F46485DF5}"/>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r>
              <a:rPr lang="en-US" kern="1200" dirty="0">
                <a:solidFill>
                  <a:schemeClr val="tx1"/>
                </a:solidFill>
                <a:latin typeface="+mj-lt"/>
                <a:ea typeface="+mj-ea"/>
                <a:cs typeface="+mj-cs"/>
              </a:rPr>
              <a:t>Pocetni ekran</a:t>
            </a:r>
          </a:p>
        </p:txBody>
      </p:sp>
      <p:pic>
        <p:nvPicPr>
          <p:cNvPr id="8" name="Slika 8" descr="Slika na kojoj se nalazi tekst&#10;&#10;Opis je automatski generisan">
            <a:extLst>
              <a:ext uri="{FF2B5EF4-FFF2-40B4-BE49-F238E27FC236}">
                <a16:creationId xmlns:a16="http://schemas.microsoft.com/office/drawing/2014/main" id="{A2C6D895-8E2B-BAA7-4F8E-C3DDE3B07A2B}"/>
              </a:ext>
            </a:extLst>
          </p:cNvPr>
          <p:cNvPicPr>
            <a:picLocks noGrp="1" noChangeAspect="1"/>
          </p:cNvPicPr>
          <p:nvPr>
            <p:ph sz="half" idx="1"/>
          </p:nvPr>
        </p:nvPicPr>
        <p:blipFill rotWithShape="1">
          <a:blip r:embed="rId2"/>
          <a:srcRect b="44923"/>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21" name="Oval 20">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Čuvar mesta za sadržaj 3">
            <a:extLst>
              <a:ext uri="{FF2B5EF4-FFF2-40B4-BE49-F238E27FC236}">
                <a16:creationId xmlns:a16="http://schemas.microsoft.com/office/drawing/2014/main" id="{3F284A48-A59F-2FBC-D852-C8A221F1A90E}"/>
              </a:ext>
            </a:extLst>
          </p:cNvPr>
          <p:cNvSpPr>
            <a:spLocks noGrp="1"/>
          </p:cNvSpPr>
          <p:nvPr>
            <p:ph sz="half" idx="2"/>
          </p:nvPr>
        </p:nvSpPr>
        <p:spPr>
          <a:xfrm>
            <a:off x="5267325" y="4508500"/>
            <a:ext cx="6373813" cy="1562959"/>
          </a:xfrm>
        </p:spPr>
        <p:txBody>
          <a:bodyPr vert="horz" wrap="square" lIns="0" tIns="0" rIns="0" bIns="0" rtlCol="0" anchor="t">
            <a:normAutofit fontScale="92500"/>
          </a:bodyPr>
          <a:lstStyle/>
          <a:p>
            <a:endParaRPr lang="en-US" sz="1600"/>
          </a:p>
          <a:p>
            <a:r>
              <a:rPr lang="sr-Latn-RS" dirty="0">
                <a:solidFill>
                  <a:srgbClr val="FFFFFF">
                    <a:alpha val="60000"/>
                  </a:srgbClr>
                </a:solidFill>
              </a:rPr>
              <a:t>Poznati interfejs</a:t>
            </a:r>
          </a:p>
          <a:p>
            <a:r>
              <a:rPr lang="sr-Latn-RS" dirty="0">
                <a:solidFill>
                  <a:srgbClr val="FFFFFF">
                    <a:alpha val="60000"/>
                  </a:srgbClr>
                </a:solidFill>
              </a:rPr>
              <a:t>Upućuje na stranice sa </a:t>
            </a:r>
            <a:r>
              <a:rPr lang="sr-Latn-RS" dirty="0" err="1">
                <a:solidFill>
                  <a:srgbClr val="FFFFFF">
                    <a:alpha val="60000"/>
                  </a:srgbClr>
                </a:solidFill>
              </a:rPr>
              <a:t>grafom</a:t>
            </a:r>
            <a:r>
              <a:rPr lang="sr-Latn-RS" dirty="0">
                <a:solidFill>
                  <a:srgbClr val="FFFFFF">
                    <a:alpha val="60000"/>
                  </a:srgbClr>
                </a:solidFill>
              </a:rPr>
              <a:t> poruka i kalendarom post-ova</a:t>
            </a:r>
          </a:p>
        </p:txBody>
      </p:sp>
      <p:sp>
        <p:nvSpPr>
          <p:cNvPr id="5" name="Čuvar mesta za datum 4">
            <a:extLst>
              <a:ext uri="{FF2B5EF4-FFF2-40B4-BE49-F238E27FC236}">
                <a16:creationId xmlns:a16="http://schemas.microsoft.com/office/drawing/2014/main" id="{61EA79F5-6F42-6682-3A7B-9EB21DFCE5F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D6701965-1603-DDC2-71D4-FFFF2A9D151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26</a:t>
            </a:fld>
            <a:endParaRPr lang="en-US">
              <a:solidFill>
                <a:schemeClr val="tx1">
                  <a:alpha val="80000"/>
                </a:schemeClr>
              </a:solidFill>
            </a:endParaRPr>
          </a:p>
        </p:txBody>
      </p:sp>
    </p:spTree>
    <p:extLst>
      <p:ext uri="{BB962C8B-B14F-4D97-AF65-F5344CB8AC3E}">
        <p14:creationId xmlns:p14="http://schemas.microsoft.com/office/powerpoint/2010/main" val="2251540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A0D5663E-56AB-8948-79AC-A7867B68DB7B}"/>
              </a:ext>
            </a:extLst>
          </p:cNvPr>
          <p:cNvSpPr>
            <a:spLocks noGrp="1"/>
          </p:cNvSpPr>
          <p:nvPr>
            <p:ph type="title"/>
          </p:nvPr>
        </p:nvSpPr>
        <p:spPr>
          <a:xfrm>
            <a:off x="456790" y="229422"/>
            <a:ext cx="6425375" cy="897189"/>
          </a:xfrm>
        </p:spPr>
        <p:txBody>
          <a:bodyPr vert="horz" wrap="square" lIns="0" tIns="0" rIns="0" bIns="0" rtlCol="0" anchor="b" anchorCtr="0">
            <a:normAutofit/>
          </a:bodyPr>
          <a:lstStyle/>
          <a:p>
            <a:pPr>
              <a:lnSpc>
                <a:spcPct val="90000"/>
              </a:lnSpc>
            </a:pPr>
            <a:r>
              <a:rPr lang="en-US"/>
              <a:t>Graf razmene poruka</a:t>
            </a:r>
          </a:p>
        </p:txBody>
      </p:sp>
      <p:grpSp>
        <p:nvGrpSpPr>
          <p:cNvPr id="21" name="Group 2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Čuvar mesta za sadržaj 3">
            <a:extLst>
              <a:ext uri="{FF2B5EF4-FFF2-40B4-BE49-F238E27FC236}">
                <a16:creationId xmlns:a16="http://schemas.microsoft.com/office/drawing/2014/main" id="{F236898A-9A11-D652-8331-A394D6062E0E}"/>
              </a:ext>
            </a:extLst>
          </p:cNvPr>
          <p:cNvSpPr>
            <a:spLocks noGrp="1"/>
          </p:cNvSpPr>
          <p:nvPr>
            <p:ph sz="half" idx="2"/>
          </p:nvPr>
        </p:nvSpPr>
        <p:spPr>
          <a:xfrm>
            <a:off x="287456" y="1755380"/>
            <a:ext cx="2126192" cy="3340260"/>
          </a:xfrm>
        </p:spPr>
        <p:txBody>
          <a:bodyPr vert="horz" wrap="square" lIns="0" tIns="0" rIns="0" bIns="0" rtlCol="0" anchor="t">
            <a:normAutofit/>
          </a:bodyPr>
          <a:lstStyle/>
          <a:p>
            <a:r>
              <a:rPr lang="en-US" sz="1600" dirty="0" err="1"/>
              <a:t>Prikaz</a:t>
            </a:r>
            <a:r>
              <a:rPr lang="en-US" sz="1600" dirty="0"/>
              <a:t> </a:t>
            </a:r>
            <a:r>
              <a:rPr lang="en-US" sz="1600" dirty="0" err="1"/>
              <a:t>sa</a:t>
            </a:r>
            <a:r>
              <a:rPr lang="en-US" sz="1600" dirty="0"/>
              <a:t> </a:t>
            </a:r>
            <a:r>
              <a:rPr lang="en-US" sz="1600" dirty="0" err="1"/>
              <a:t>kime</a:t>
            </a:r>
            <a:r>
              <a:rPr lang="en-US" sz="1600" dirty="0"/>
              <a:t> je </a:t>
            </a:r>
            <a:r>
              <a:rPr lang="en-US" sz="1600" dirty="0" err="1"/>
              <a:t>sve</a:t>
            </a:r>
            <a:r>
              <a:rPr lang="en-US" sz="1600" dirty="0"/>
              <a:t> </a:t>
            </a:r>
            <a:r>
              <a:rPr lang="en-US" sz="1600" dirty="0" err="1"/>
              <a:t>korisnik</a:t>
            </a:r>
            <a:r>
              <a:rPr lang="en-US" sz="1600" dirty="0"/>
              <a:t> </a:t>
            </a:r>
            <a:r>
              <a:rPr lang="en-US" sz="1600" dirty="0" err="1"/>
              <a:t>razmenjivao</a:t>
            </a:r>
            <a:r>
              <a:rPr lang="en-US" sz="1600" dirty="0"/>
              <a:t> </a:t>
            </a:r>
            <a:r>
              <a:rPr lang="en-US" sz="1600" dirty="0" err="1"/>
              <a:t>poruke</a:t>
            </a:r>
            <a:endParaRPr lang="en-US" sz="1600" dirty="0">
              <a:solidFill>
                <a:srgbClr val="FFFFFF">
                  <a:alpha val="60000"/>
                </a:srgbClr>
              </a:solidFill>
            </a:endParaRPr>
          </a:p>
          <a:p>
            <a:r>
              <a:rPr lang="en-US" sz="1600" dirty="0" err="1"/>
              <a:t>Sagovornici</a:t>
            </a:r>
            <a:r>
              <a:rPr lang="en-US" sz="1600" dirty="0"/>
              <a:t> </a:t>
            </a:r>
            <a:r>
              <a:rPr lang="en-US" sz="1600" dirty="0" err="1"/>
              <a:t>su</a:t>
            </a:r>
            <a:r>
              <a:rPr lang="en-US" sz="1600" dirty="0"/>
              <a:t> </a:t>
            </a:r>
            <a:r>
              <a:rPr lang="en-US" sz="1600" dirty="0" err="1"/>
              <a:t>čvorovi</a:t>
            </a:r>
            <a:r>
              <a:rPr lang="en-US" sz="1600" dirty="0"/>
              <a:t> </a:t>
            </a:r>
            <a:r>
              <a:rPr lang="en-US" sz="1600" dirty="0" err="1"/>
              <a:t>grafa</a:t>
            </a:r>
            <a:endParaRPr lang="en-US" sz="1600" dirty="0">
              <a:solidFill>
                <a:srgbClr val="FFFFFF">
                  <a:alpha val="60000"/>
                </a:srgbClr>
              </a:solidFill>
            </a:endParaRPr>
          </a:p>
          <a:p>
            <a:r>
              <a:rPr lang="en-US" sz="1600" dirty="0" err="1"/>
              <a:t>Veze</a:t>
            </a:r>
            <a:r>
              <a:rPr lang="en-US" sz="1600" dirty="0"/>
              <a:t> </a:t>
            </a:r>
            <a:r>
              <a:rPr lang="en-US" sz="1600" dirty="0" err="1"/>
              <a:t>imaju</a:t>
            </a:r>
            <a:r>
              <a:rPr lang="en-US" sz="1600" dirty="0"/>
              <a:t> </a:t>
            </a:r>
            <a:r>
              <a:rPr lang="en-US" sz="1600" dirty="0" err="1"/>
              <a:t>težine</a:t>
            </a:r>
            <a:r>
              <a:rPr lang="en-US" sz="1600" dirty="0"/>
              <a:t> </a:t>
            </a:r>
            <a:r>
              <a:rPr lang="en-US" sz="1600" dirty="0" err="1"/>
              <a:t>koje</a:t>
            </a:r>
            <a:r>
              <a:rPr lang="en-US" sz="1600" dirty="0"/>
              <a:t> </a:t>
            </a:r>
            <a:r>
              <a:rPr lang="en-US" sz="1600" dirty="0" err="1"/>
              <a:t>predstavljaju</a:t>
            </a:r>
            <a:r>
              <a:rPr lang="en-US" sz="1600" dirty="0"/>
              <a:t> </a:t>
            </a:r>
            <a:r>
              <a:rPr lang="en-US" sz="1600" dirty="0" err="1"/>
              <a:t>broj</a:t>
            </a:r>
            <a:r>
              <a:rPr lang="en-US" sz="1600" dirty="0"/>
              <a:t> </a:t>
            </a:r>
            <a:r>
              <a:rPr lang="en-US" sz="1600" dirty="0" err="1"/>
              <a:t>razmenjenih</a:t>
            </a:r>
            <a:r>
              <a:rPr lang="en-US" sz="1600" dirty="0"/>
              <a:t> </a:t>
            </a:r>
            <a:r>
              <a:rPr lang="en-US" sz="1600" dirty="0" err="1"/>
              <a:t>poruka</a:t>
            </a:r>
            <a:endParaRPr lang="en-US" sz="1600" dirty="0" err="1">
              <a:solidFill>
                <a:srgbClr val="FFFFFF">
                  <a:alpha val="60000"/>
                </a:srgbClr>
              </a:solidFill>
            </a:endParaRPr>
          </a:p>
          <a:p>
            <a:r>
              <a:rPr lang="en-US" sz="1600" dirty="0">
                <a:solidFill>
                  <a:srgbClr val="FFFFFF">
                    <a:alpha val="60000"/>
                  </a:srgbClr>
                </a:solidFill>
              </a:rPr>
              <a:t>Cytoscape.js</a:t>
            </a:r>
          </a:p>
        </p:txBody>
      </p:sp>
      <p:pic>
        <p:nvPicPr>
          <p:cNvPr id="8" name="Slika 8">
            <a:extLst>
              <a:ext uri="{FF2B5EF4-FFF2-40B4-BE49-F238E27FC236}">
                <a16:creationId xmlns:a16="http://schemas.microsoft.com/office/drawing/2014/main" id="{E716A762-3A76-4141-AD5C-3EB96FE6D64D}"/>
              </a:ext>
            </a:extLst>
          </p:cNvPr>
          <p:cNvPicPr>
            <a:picLocks noGrp="1" noChangeAspect="1"/>
          </p:cNvPicPr>
          <p:nvPr>
            <p:ph sz="half" idx="1"/>
          </p:nvPr>
        </p:nvPicPr>
        <p:blipFill>
          <a:blip r:embed="rId2"/>
          <a:stretch>
            <a:fillRect/>
          </a:stretch>
        </p:blipFill>
        <p:spPr>
          <a:xfrm>
            <a:off x="3045714" y="1359613"/>
            <a:ext cx="8717718" cy="4900775"/>
          </a:xfrm>
          <a:custGeom>
            <a:avLst/>
            <a:gdLst/>
            <a:ahLst/>
            <a:cxnLst/>
            <a:rect l="l" t="t" r="r" b="b"/>
            <a:pathLst>
              <a:path w="7090237" h="5759451">
                <a:moveTo>
                  <a:pt x="0" y="0"/>
                </a:moveTo>
                <a:lnTo>
                  <a:pt x="7090237" y="0"/>
                </a:lnTo>
                <a:lnTo>
                  <a:pt x="7090237" y="5759451"/>
                </a:lnTo>
                <a:lnTo>
                  <a:pt x="0" y="5759451"/>
                </a:lnTo>
                <a:close/>
              </a:path>
            </a:pathLst>
          </a:custGeom>
        </p:spPr>
      </p:pic>
      <p:sp>
        <p:nvSpPr>
          <p:cNvPr id="5" name="Čuvar mesta za datum 4">
            <a:extLst>
              <a:ext uri="{FF2B5EF4-FFF2-40B4-BE49-F238E27FC236}">
                <a16:creationId xmlns:a16="http://schemas.microsoft.com/office/drawing/2014/main" id="{CDF75D9B-B724-E92F-E133-F2A76E8B69F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9524F0BE-19E8-0041-018D-06B841EE1991}"/>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spTree>
    <p:extLst>
      <p:ext uri="{BB962C8B-B14F-4D97-AF65-F5344CB8AC3E}">
        <p14:creationId xmlns:p14="http://schemas.microsoft.com/office/powerpoint/2010/main" val="4130857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7055D0F1-12C0-484C-39ED-62E75B54FC6C}"/>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r>
              <a:rPr lang="en-US"/>
              <a:t>Kalendar post-ova</a:t>
            </a:r>
          </a:p>
        </p:txBody>
      </p:sp>
      <p:grpSp>
        <p:nvGrpSpPr>
          <p:cNvPr id="24" name="Group 23">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25"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 name="Slika 8">
            <a:extLst>
              <a:ext uri="{FF2B5EF4-FFF2-40B4-BE49-F238E27FC236}">
                <a16:creationId xmlns:a16="http://schemas.microsoft.com/office/drawing/2014/main" id="{F460BF15-080B-4C81-EB6C-2FACE6B305AC}"/>
              </a:ext>
            </a:extLst>
          </p:cNvPr>
          <p:cNvPicPr>
            <a:picLocks noGrp="1" noChangeAspect="1"/>
          </p:cNvPicPr>
          <p:nvPr>
            <p:ph sz="half" idx="1"/>
          </p:nvPr>
        </p:nvPicPr>
        <p:blipFill>
          <a:blip r:embed="rId2"/>
          <a:stretch>
            <a:fillRect/>
          </a:stretch>
        </p:blipFill>
        <p:spPr>
          <a:xfrm>
            <a:off x="428566" y="1658233"/>
            <a:ext cx="8078552" cy="4564763"/>
          </a:xfrm>
          <a:custGeom>
            <a:avLst/>
            <a:gdLst/>
            <a:ahLst/>
            <a:cxnLst/>
            <a:rect l="l" t="t" r="r" b="b"/>
            <a:pathLst>
              <a:path w="5773738" h="3779838">
                <a:moveTo>
                  <a:pt x="0" y="0"/>
                </a:moveTo>
                <a:lnTo>
                  <a:pt x="5773738" y="0"/>
                </a:lnTo>
                <a:lnTo>
                  <a:pt x="5773738" y="3779838"/>
                </a:lnTo>
                <a:lnTo>
                  <a:pt x="0" y="3779838"/>
                </a:lnTo>
                <a:close/>
              </a:path>
            </a:pathLst>
          </a:custGeom>
        </p:spPr>
      </p:pic>
      <p:sp>
        <p:nvSpPr>
          <p:cNvPr id="11" name="Čuvar mesta za sadržaj 10">
            <a:extLst>
              <a:ext uri="{FF2B5EF4-FFF2-40B4-BE49-F238E27FC236}">
                <a16:creationId xmlns:a16="http://schemas.microsoft.com/office/drawing/2014/main" id="{B0144E21-3FB6-8031-7CB4-AF4DEBA8CE15}"/>
              </a:ext>
            </a:extLst>
          </p:cNvPr>
          <p:cNvSpPr>
            <a:spLocks noGrp="1"/>
          </p:cNvSpPr>
          <p:nvPr>
            <p:ph sz="half" idx="2"/>
          </p:nvPr>
        </p:nvSpPr>
        <p:spPr>
          <a:xfrm>
            <a:off x="9012649" y="2104084"/>
            <a:ext cx="2656710" cy="3556000"/>
          </a:xfrm>
        </p:spPr>
        <p:txBody>
          <a:bodyPr vert="horz" wrap="square" lIns="0" tIns="0" rIns="0" bIns="0" rtlCol="0" anchor="t">
            <a:normAutofit/>
          </a:bodyPr>
          <a:lstStyle/>
          <a:p>
            <a:r>
              <a:rPr lang="en-US" dirty="0" err="1"/>
              <a:t>Kalendarski</a:t>
            </a:r>
            <a:r>
              <a:rPr lang="en-US" dirty="0"/>
              <a:t> </a:t>
            </a:r>
            <a:r>
              <a:rPr lang="en-US" dirty="0" err="1"/>
              <a:t>prikaz</a:t>
            </a:r>
            <a:r>
              <a:rPr lang="en-US" dirty="0"/>
              <a:t> </a:t>
            </a:r>
            <a:r>
              <a:rPr lang="en-US" dirty="0" err="1"/>
              <a:t>kog</a:t>
            </a:r>
            <a:r>
              <a:rPr lang="en-US" dirty="0"/>
              <a:t> dana </a:t>
            </a:r>
            <a:r>
              <a:rPr lang="en-US" dirty="0" err="1"/>
              <a:t>i</a:t>
            </a:r>
            <a:r>
              <a:rPr lang="en-US" dirty="0"/>
              <a:t> u </a:t>
            </a:r>
            <a:r>
              <a:rPr lang="en-US" dirty="0" err="1"/>
              <a:t>koliko</a:t>
            </a:r>
            <a:r>
              <a:rPr lang="en-US" dirty="0"/>
              <a:t> sati je </a:t>
            </a:r>
            <a:r>
              <a:rPr lang="en-US" dirty="0" err="1"/>
              <a:t>korisnik</a:t>
            </a:r>
            <a:r>
              <a:rPr lang="en-US" dirty="0"/>
              <a:t> </a:t>
            </a:r>
            <a:r>
              <a:rPr lang="en-US" dirty="0" err="1"/>
              <a:t>postavio</a:t>
            </a:r>
            <a:r>
              <a:rPr lang="en-US" dirty="0"/>
              <a:t> </a:t>
            </a:r>
            <a:r>
              <a:rPr lang="en-US" dirty="0" err="1"/>
              <a:t>nešto</a:t>
            </a:r>
            <a:endParaRPr lang="en-US" dirty="0" err="1">
              <a:solidFill>
                <a:srgbClr val="FFFFFF">
                  <a:alpha val="60000"/>
                </a:srgbClr>
              </a:solidFill>
            </a:endParaRPr>
          </a:p>
          <a:p>
            <a:r>
              <a:rPr lang="en-US" dirty="0" err="1"/>
              <a:t>Pregled</a:t>
            </a:r>
            <a:r>
              <a:rPr lang="en-US" dirty="0"/>
              <a:t> se </a:t>
            </a:r>
            <a:r>
              <a:rPr lang="en-US" dirty="0" err="1"/>
              <a:t>vrši</a:t>
            </a:r>
            <a:r>
              <a:rPr lang="en-US" dirty="0"/>
              <a:t> po </a:t>
            </a:r>
            <a:r>
              <a:rPr lang="en-US" dirty="0" err="1"/>
              <a:t>mesecima</a:t>
            </a:r>
            <a:endParaRPr lang="en-US" dirty="0" err="1">
              <a:solidFill>
                <a:srgbClr val="FFFFFF">
                  <a:alpha val="60000"/>
                </a:srgbClr>
              </a:solidFill>
            </a:endParaRPr>
          </a:p>
          <a:p>
            <a:r>
              <a:rPr lang="en-US" dirty="0">
                <a:solidFill>
                  <a:srgbClr val="FFFFFF">
                    <a:alpha val="60000"/>
                  </a:srgbClr>
                </a:solidFill>
              </a:rPr>
              <a:t>FullCalendar.js</a:t>
            </a:r>
          </a:p>
        </p:txBody>
      </p:sp>
      <p:sp>
        <p:nvSpPr>
          <p:cNvPr id="5" name="Čuvar mesta za datum 4">
            <a:extLst>
              <a:ext uri="{FF2B5EF4-FFF2-40B4-BE49-F238E27FC236}">
                <a16:creationId xmlns:a16="http://schemas.microsoft.com/office/drawing/2014/main" id="{9696959E-BA2B-11C0-594B-9F6AB73F3D5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Čuvar mesta za podnožje 5">
            <a:extLst>
              <a:ext uri="{FF2B5EF4-FFF2-40B4-BE49-F238E27FC236}">
                <a16:creationId xmlns:a16="http://schemas.microsoft.com/office/drawing/2014/main" id="{8E6348C8-EA07-7112-751C-830E0C5596A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Čuvar mesta za broj slajda 6">
            <a:extLst>
              <a:ext uri="{FF2B5EF4-FFF2-40B4-BE49-F238E27FC236}">
                <a16:creationId xmlns:a16="http://schemas.microsoft.com/office/drawing/2014/main" id="{117CD27C-C125-8691-DFC6-6413CF8ACD2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spTree>
    <p:extLst>
      <p:ext uri="{BB962C8B-B14F-4D97-AF65-F5344CB8AC3E}">
        <p14:creationId xmlns:p14="http://schemas.microsoft.com/office/powerpoint/2010/main" val="2477016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199C8844-A6F2-B1AC-586B-1DB3F1E1ED54}"/>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90000"/>
              </a:lnSpc>
            </a:pPr>
            <a:r>
              <a:rPr lang="en-US" sz="4100" kern="1200">
                <a:solidFill>
                  <a:schemeClr val="tx1"/>
                </a:solidFill>
                <a:latin typeface="+mj-lt"/>
                <a:ea typeface="+mj-ea"/>
                <a:cs typeface="+mj-cs"/>
              </a:rPr>
              <a:t>Klik na kalendarski događaj</a:t>
            </a:r>
          </a:p>
        </p:txBody>
      </p:sp>
      <p:sp>
        <p:nvSpPr>
          <p:cNvPr id="4" name="Čuvar mesta za sadržaj 3">
            <a:extLst>
              <a:ext uri="{FF2B5EF4-FFF2-40B4-BE49-F238E27FC236}">
                <a16:creationId xmlns:a16="http://schemas.microsoft.com/office/drawing/2014/main" id="{338CD9B9-10C3-E3F6-7019-E9E6470B5B71}"/>
              </a:ext>
            </a:extLst>
          </p:cNvPr>
          <p:cNvSpPr>
            <a:spLocks noGrp="1"/>
          </p:cNvSpPr>
          <p:nvPr>
            <p:ph sz="half" idx="2"/>
          </p:nvPr>
        </p:nvSpPr>
        <p:spPr>
          <a:xfrm>
            <a:off x="7140575" y="549275"/>
            <a:ext cx="4498976" cy="984885"/>
          </a:xfrm>
        </p:spPr>
        <p:txBody>
          <a:bodyPr vert="horz" wrap="square" lIns="0" tIns="0" rIns="0" bIns="0" rtlCol="0" anchor="ctr">
            <a:normAutofit/>
          </a:bodyPr>
          <a:lstStyle/>
          <a:p>
            <a:pPr marL="0" indent="0" algn="r">
              <a:lnSpc>
                <a:spcPct val="100000"/>
              </a:lnSpc>
              <a:buNone/>
            </a:pPr>
            <a:r>
              <a:rPr lang="en-US" sz="2400" kern="1200">
                <a:latin typeface="+mn-lt"/>
                <a:ea typeface="+mn-ea"/>
                <a:cs typeface="+mn-cs"/>
              </a:rPr>
              <a:t>Otvara se prozor na kojem je opis akcije koju je korisnik tada obavio</a:t>
            </a:r>
          </a:p>
        </p:txBody>
      </p:sp>
      <p:pic>
        <p:nvPicPr>
          <p:cNvPr id="8" name="Slika 8">
            <a:extLst>
              <a:ext uri="{FF2B5EF4-FFF2-40B4-BE49-F238E27FC236}">
                <a16:creationId xmlns:a16="http://schemas.microsoft.com/office/drawing/2014/main" id="{11DDADAF-CAC3-0807-0B01-E7A44CD3754C}"/>
              </a:ext>
            </a:extLst>
          </p:cNvPr>
          <p:cNvPicPr>
            <a:picLocks noGrp="1" noChangeAspect="1"/>
          </p:cNvPicPr>
          <p:nvPr>
            <p:ph sz="half" idx="1"/>
          </p:nvPr>
        </p:nvPicPr>
        <p:blipFill rotWithShape="1">
          <a:blip r:embed="rId2"/>
          <a:srcRect b="30380"/>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27" name="Rectangle 26">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Čuvar mesta za datum 4">
            <a:extLst>
              <a:ext uri="{FF2B5EF4-FFF2-40B4-BE49-F238E27FC236}">
                <a16:creationId xmlns:a16="http://schemas.microsoft.com/office/drawing/2014/main" id="{730BB71E-4165-1012-5F03-C72971EBDBA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B98CA354-2ADE-BEE0-B204-DF5AB758E86F}"/>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spTree>
    <p:extLst>
      <p:ext uri="{BB962C8B-B14F-4D97-AF65-F5344CB8AC3E}">
        <p14:creationId xmlns:p14="http://schemas.microsoft.com/office/powerpoint/2010/main" val="243806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a:t>"Boom" </a:t>
            </a:r>
            <a:r>
              <a:rPr lang="en-US" err="1"/>
              <a:t>društvenih</a:t>
            </a:r>
            <a:r>
              <a:rPr lang="en-US"/>
              <a:t> mreža</a:t>
            </a:r>
            <a:endParaRPr lang="en-US" dirty="0"/>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389156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lika 8">
            <a:extLst>
              <a:ext uri="{FF2B5EF4-FFF2-40B4-BE49-F238E27FC236}">
                <a16:creationId xmlns:a16="http://schemas.microsoft.com/office/drawing/2014/main" id="{EAD5C76C-211B-7B35-F945-B1507D32F88C}"/>
              </a:ext>
            </a:extLst>
          </p:cNvPr>
          <p:cNvPicPr>
            <a:picLocks noGrp="1" noChangeAspect="1"/>
          </p:cNvPicPr>
          <p:nvPr>
            <p:ph sz="half" idx="2"/>
          </p:nvPr>
        </p:nvPicPr>
        <p:blipFill rotWithShape="1">
          <a:blip r:embed="rId2"/>
          <a:srcRect/>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Čuvar mesta za datum 4">
            <a:extLst>
              <a:ext uri="{FF2B5EF4-FFF2-40B4-BE49-F238E27FC236}">
                <a16:creationId xmlns:a16="http://schemas.microsoft.com/office/drawing/2014/main" id="{30D294A7-99C7-D8B7-7B89-4171977492D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Čuvar mesta za podnožje 5">
            <a:extLst>
              <a:ext uri="{FF2B5EF4-FFF2-40B4-BE49-F238E27FC236}">
                <a16:creationId xmlns:a16="http://schemas.microsoft.com/office/drawing/2014/main" id="{8C17B0D3-A9CD-5817-6F9A-D405E663F4A1}"/>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Čuvar mesta za broj slajda 6">
            <a:extLst>
              <a:ext uri="{FF2B5EF4-FFF2-40B4-BE49-F238E27FC236}">
                <a16:creationId xmlns:a16="http://schemas.microsoft.com/office/drawing/2014/main" id="{0CD2EFF0-D2B8-260B-B08D-519A3554B89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spTree>
    <p:extLst>
      <p:ext uri="{BB962C8B-B14F-4D97-AF65-F5344CB8AC3E}">
        <p14:creationId xmlns:p14="http://schemas.microsoft.com/office/powerpoint/2010/main" val="617711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Hvala </a:t>
            </a:r>
            <a:r>
              <a:rPr lang="en-US" dirty="0" err="1"/>
              <a:t>na</a:t>
            </a:r>
            <a:r>
              <a:rPr lang="en-US" dirty="0"/>
              <a:t> </a:t>
            </a:r>
            <a:r>
              <a:rPr lang="en-US" dirty="0" err="1"/>
              <a:t>pažnji</a:t>
            </a:r>
            <a:r>
              <a:rPr lang="en-US"/>
              <a:t>!</a:t>
            </a:r>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dirty="0" smtClean="0"/>
              <a:pPr/>
              <a:t>31</a:t>
            </a:fld>
            <a:endParaRPr lang="en-US" dirty="0"/>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Zakon </a:t>
            </a:r>
            <a:r>
              <a:rPr lang="en-US" dirty="0" err="1"/>
              <a:t>i</a:t>
            </a:r>
            <a:r>
              <a:rPr lang="en-US" dirty="0"/>
              <a:t> </a:t>
            </a:r>
            <a:r>
              <a:rPr lang="en-US" dirty="0" err="1"/>
              <a:t>etika</a:t>
            </a:r>
            <a:endParaRPr lang="en-US" sz="6400" kern="1200" dirty="0" err="1">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chor="t">
            <a:normAutofit/>
          </a:bodyPr>
          <a:lstStyle/>
          <a:p>
            <a:pPr marL="0" indent="0">
              <a:lnSpc>
                <a:spcPct val="100000"/>
              </a:lnSpc>
            </a:pPr>
            <a:r>
              <a:rPr lang="en-US" dirty="0" err="1"/>
              <a:t>Pitanja</a:t>
            </a:r>
            <a:r>
              <a:rPr lang="en-US" dirty="0"/>
              <a:t> </a:t>
            </a:r>
            <a:r>
              <a:rPr lang="en-US" dirty="0" err="1"/>
              <a:t>i</a:t>
            </a:r>
            <a:r>
              <a:rPr lang="en-US" dirty="0"/>
              <a:t> </a:t>
            </a:r>
            <a:r>
              <a:rPr lang="en-US" dirty="0" err="1"/>
              <a:t>ograničenja</a:t>
            </a:r>
            <a:endParaRPr lang="en-US" kern="1200" dirty="0" err="1">
              <a:solidFill>
                <a:srgbClr val="FFFFFF">
                  <a:alpha val="60000"/>
                </a:srgbClr>
              </a:solidFill>
              <a:latin typeface="+mn-lt"/>
            </a:endParaRPr>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943408" y="4611109"/>
            <a:ext cx="3403744" cy="1274323"/>
          </a:xfrm>
        </p:spPr>
        <p:txBody>
          <a:bodyPr/>
          <a:lstStyle/>
          <a:p>
            <a:r>
              <a:rPr lang="en-US"/>
              <a:t>Zakon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3054096" cy="3776472"/>
          </a:xfrm>
        </p:spPr>
      </p:pic>
      <p:pic>
        <p:nvPicPr>
          <p:cNvPr id="20" name="Picture Placeholder 19" descr="Slika na kojoj se nalazi tekst, crna tabla&#10;&#10;Opis je automatski generisan">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a:extLst>
              <a:ext uri="{837473B0-CC2E-450A-ABE3-18F120FF3D39}">
                <a1611:picAttrSrcUrl xmlns:a1611="http://schemas.microsoft.com/office/drawing/2016/11/main" r:id="rId5"/>
              </a:ext>
            </a:extLst>
          </a:blip>
          <a:srcRect/>
          <a:stretch/>
        </p:blipFill>
        <p:spPr>
          <a:xfrm>
            <a:off x="3054096" y="3279"/>
            <a:ext cx="3042551" cy="3769914"/>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a:stretch/>
        </p:blipFill>
        <p:spPr>
          <a:xfrm>
            <a:off x="6083808" y="0"/>
            <a:ext cx="3054096" cy="3776472"/>
          </a:xfrm>
        </p:spPr>
      </p:pic>
      <p:pic>
        <p:nvPicPr>
          <p:cNvPr id="25" name="Picture Placeholder 24" descr="Slika na kojoj se nalazi tekst, blizu&#10;&#10;Opis je automatski generisa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7">
            <a:extLst>
              <a:ext uri="{837473B0-CC2E-450A-ABE3-18F120FF3D39}">
                <a1611:picAttrSrcUrl xmlns:a1611="http://schemas.microsoft.com/office/drawing/2016/11/main" r:id="rId8"/>
              </a:ext>
            </a:extLst>
          </a:blip>
          <a:srcRect/>
          <a:stretch/>
        </p:blipFill>
        <p:spPr>
          <a:xfrm>
            <a:off x="9126359" y="5057"/>
            <a:ext cx="3065641" cy="3766358"/>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6047654" y="4462318"/>
            <a:ext cx="5193866" cy="1759960"/>
          </a:xfrm>
          <a:noFill/>
        </p:spPr>
        <p:txBody>
          <a:bodyPr vert="horz" wrap="square" lIns="0" tIns="0" rIns="0" bIns="0" rtlCol="0" anchor="t">
            <a:normAutofit/>
          </a:bodyPr>
          <a:lstStyle/>
          <a:p>
            <a:r>
              <a:rPr lang="sr-Latn-RS" dirty="0">
                <a:solidFill>
                  <a:srgbClr val="FFFFFF">
                    <a:alpha val="60000"/>
                  </a:srgbClr>
                </a:solidFill>
              </a:rPr>
              <a:t>Agencije za sprovođenje zakona</a:t>
            </a:r>
          </a:p>
          <a:p>
            <a:r>
              <a:rPr lang="sr-Latn-RS" dirty="0">
                <a:solidFill>
                  <a:srgbClr val="FFFFFF">
                    <a:alpha val="60000"/>
                  </a:srgbClr>
                </a:solidFill>
              </a:rPr>
              <a:t>6 glavnih pitanja: ko, šta,  gde, kada, kako, zašto</a:t>
            </a:r>
          </a:p>
          <a:p>
            <a:r>
              <a:rPr lang="sr-Latn-RS" dirty="0">
                <a:solidFill>
                  <a:srgbClr val="FFFFFF">
                    <a:alpha val="60000"/>
                  </a:srgbClr>
                </a:solidFill>
              </a:rPr>
              <a:t>Dokazi sa društvenih mreža</a:t>
            </a:r>
          </a:p>
          <a:p>
            <a:endParaRPr lang="sr-Latn-RS" dirty="0">
              <a:solidFill>
                <a:srgbClr val="FFFFFF">
                  <a:alpha val="60000"/>
                </a:srgbClr>
              </a:solidFill>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200685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Naslov 1">
            <a:extLst>
              <a:ext uri="{FF2B5EF4-FFF2-40B4-BE49-F238E27FC236}">
                <a16:creationId xmlns:a16="http://schemas.microsoft.com/office/drawing/2014/main" id="{3D42F285-E699-76EE-E74A-2731CEF6379F}"/>
              </a:ext>
            </a:extLst>
          </p:cNvPr>
          <p:cNvSpPr>
            <a:spLocks noGrp="1"/>
          </p:cNvSpPr>
          <p:nvPr>
            <p:ph type="title"/>
          </p:nvPr>
        </p:nvSpPr>
        <p:spPr>
          <a:xfrm>
            <a:off x="550864" y="199504"/>
            <a:ext cx="5437186" cy="2663806"/>
          </a:xfrm>
        </p:spPr>
        <p:txBody>
          <a:bodyPr vert="horz" wrap="square" lIns="0" tIns="0" rIns="0" bIns="0" rtlCol="0" anchor="b" anchorCtr="0">
            <a:normAutofit/>
          </a:bodyPr>
          <a:lstStyle/>
          <a:p>
            <a:r>
              <a:rPr lang="en-US" sz="6400" dirty="0" err="1">
                <a:latin typeface="Gill Sans MT"/>
              </a:rPr>
              <a:t>Zakonska</a:t>
            </a:r>
            <a:r>
              <a:rPr lang="en-US" sz="6400" dirty="0">
                <a:latin typeface="Gill Sans MT"/>
              </a:rPr>
              <a:t> </a:t>
            </a:r>
            <a:r>
              <a:rPr lang="en-US" sz="6400" dirty="0" err="1">
                <a:latin typeface="Gill Sans MT"/>
              </a:rPr>
              <a:t>ograničenja</a:t>
            </a:r>
            <a:endParaRPr lang="en-US" sz="6400">
              <a:latin typeface="Gill Sans MT"/>
            </a:endParaRPr>
          </a:p>
        </p:txBody>
      </p:sp>
      <p:grpSp>
        <p:nvGrpSpPr>
          <p:cNvPr id="24" name="Group 23">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25"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 name="Slika 9" descr="People discussing work at law firm">
            <a:extLst>
              <a:ext uri="{FF2B5EF4-FFF2-40B4-BE49-F238E27FC236}">
                <a16:creationId xmlns:a16="http://schemas.microsoft.com/office/drawing/2014/main" id="{4576B7B9-D315-AE5F-70E4-3B217D20B47E}"/>
              </a:ext>
            </a:extLst>
          </p:cNvPr>
          <p:cNvPicPr>
            <a:picLocks noChangeAspect="1"/>
          </p:cNvPicPr>
          <p:nvPr/>
        </p:nvPicPr>
        <p:blipFill>
          <a:blip r:embed="rId2"/>
          <a:stretch>
            <a:fillRect/>
          </a:stretch>
        </p:blipFill>
        <p:spPr>
          <a:xfrm>
            <a:off x="7022907" y="549275"/>
            <a:ext cx="4152471" cy="2771775"/>
          </a:xfrm>
          <a:custGeom>
            <a:avLst/>
            <a:gdLst/>
            <a:ahLst/>
            <a:cxnLst/>
            <a:rect l="l" t="t" r="r" b="b"/>
            <a:pathLst>
              <a:path w="5083992" h="2880518">
                <a:moveTo>
                  <a:pt x="0" y="0"/>
                </a:moveTo>
                <a:lnTo>
                  <a:pt x="5083992" y="0"/>
                </a:lnTo>
                <a:lnTo>
                  <a:pt x="5083992" y="2880518"/>
                </a:lnTo>
                <a:lnTo>
                  <a:pt x="0" y="2880518"/>
                </a:lnTo>
                <a:close/>
              </a:path>
            </a:pathLst>
          </a:custGeom>
        </p:spPr>
      </p:pic>
      <p:sp>
        <p:nvSpPr>
          <p:cNvPr id="29" name="Freeform: Shape 28">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Čuvar mesta za tekst 3">
            <a:extLst>
              <a:ext uri="{FF2B5EF4-FFF2-40B4-BE49-F238E27FC236}">
                <a16:creationId xmlns:a16="http://schemas.microsoft.com/office/drawing/2014/main" id="{13D5183A-145B-00DE-904B-C9EECC38BCD4}"/>
              </a:ext>
            </a:extLst>
          </p:cNvPr>
          <p:cNvSpPr>
            <a:spLocks noGrp="1"/>
          </p:cNvSpPr>
          <p:nvPr>
            <p:ph type="body" sz="half" idx="2"/>
          </p:nvPr>
        </p:nvSpPr>
        <p:spPr>
          <a:xfrm>
            <a:off x="550863" y="3433026"/>
            <a:ext cx="5899005" cy="2729071"/>
          </a:xfrm>
        </p:spPr>
        <p:txBody>
          <a:bodyPr vert="horz" wrap="square" lIns="0" tIns="0" rIns="0" bIns="0" rtlCol="0" anchor="t">
            <a:normAutofit/>
          </a:bodyPr>
          <a:lstStyle/>
          <a:p>
            <a:pPr marL="285750" indent="-228600">
              <a:buFont typeface="Arial" panose="020B0604020202020204" pitchFamily="34" charset="0"/>
              <a:buChar char="•"/>
            </a:pPr>
            <a:r>
              <a:rPr lang="en-US" sz="1800" dirty="0" err="1"/>
              <a:t>Postupak</a:t>
            </a:r>
            <a:r>
              <a:rPr lang="en-US" sz="1800" dirty="0"/>
              <a:t> </a:t>
            </a:r>
            <a:r>
              <a:rPr lang="en-US" sz="1800" dirty="0" err="1"/>
              <a:t>traženja</a:t>
            </a:r>
            <a:r>
              <a:rPr lang="en-US" sz="1800" dirty="0"/>
              <a:t> </a:t>
            </a:r>
            <a:r>
              <a:rPr lang="en-US" sz="1800" dirty="0" err="1"/>
              <a:t>naloga</a:t>
            </a:r>
            <a:r>
              <a:rPr lang="en-US" sz="1800" dirty="0"/>
              <a:t> </a:t>
            </a:r>
            <a:r>
              <a:rPr lang="en-US" sz="1800" dirty="0" err="1"/>
              <a:t>i</a:t>
            </a:r>
            <a:r>
              <a:rPr lang="en-US" sz="1800" dirty="0"/>
              <a:t> </a:t>
            </a:r>
            <a:r>
              <a:rPr lang="en-US" sz="1800" dirty="0" err="1"/>
              <a:t>sudskog</a:t>
            </a:r>
            <a:r>
              <a:rPr lang="en-US" sz="1800" dirty="0"/>
              <a:t> </a:t>
            </a:r>
            <a:r>
              <a:rPr lang="en-US" sz="1800" dirty="0" err="1"/>
              <a:t>poziva</a:t>
            </a:r>
            <a:r>
              <a:rPr lang="en-US" sz="1800" dirty="0"/>
              <a:t> </a:t>
            </a:r>
            <a:r>
              <a:rPr lang="en-US" sz="1800" dirty="0" err="1"/>
              <a:t>radi</a:t>
            </a:r>
            <a:r>
              <a:rPr lang="en-US" sz="1800" dirty="0"/>
              <a:t> </a:t>
            </a:r>
            <a:r>
              <a:rPr lang="en-US" sz="1800" dirty="0" err="1"/>
              <a:t>pristupa</a:t>
            </a:r>
            <a:r>
              <a:rPr lang="en-US" sz="1800" dirty="0"/>
              <a:t> </a:t>
            </a:r>
            <a:r>
              <a:rPr lang="en-US" sz="1800" dirty="0" err="1"/>
              <a:t>podacima</a:t>
            </a:r>
            <a:r>
              <a:rPr lang="en-US" sz="1800" dirty="0"/>
              <a:t> </a:t>
            </a:r>
            <a:r>
              <a:rPr lang="en-US" sz="1800" dirty="0" err="1"/>
              <a:t>sa</a:t>
            </a:r>
            <a:r>
              <a:rPr lang="en-US" sz="1800" dirty="0"/>
              <a:t> </a:t>
            </a:r>
            <a:r>
              <a:rPr lang="en-US" sz="1800" dirty="0" err="1"/>
              <a:t>socijalnih</a:t>
            </a:r>
            <a:r>
              <a:rPr lang="en-US" sz="1800" dirty="0"/>
              <a:t> </a:t>
            </a:r>
            <a:r>
              <a:rPr lang="en-US" sz="1800" dirty="0" err="1"/>
              <a:t>mreža</a:t>
            </a:r>
            <a:endParaRPr lang="en-US" sz="1800" dirty="0">
              <a:solidFill>
                <a:srgbClr val="FFFFFF">
                  <a:alpha val="60000"/>
                </a:srgbClr>
              </a:solidFill>
            </a:endParaRPr>
          </a:p>
          <a:p>
            <a:pPr marL="285750" indent="-228600">
              <a:buFont typeface="Arial" panose="020B0604020202020204" pitchFamily="34" charset="0"/>
              <a:buChar char="•"/>
            </a:pPr>
            <a:r>
              <a:rPr lang="en-US" sz="1800" dirty="0" err="1"/>
              <a:t>Autentikacija</a:t>
            </a:r>
            <a:r>
              <a:rPr lang="en-US" sz="1800" dirty="0"/>
              <a:t> </a:t>
            </a:r>
            <a:r>
              <a:rPr lang="en-US" sz="1800" dirty="0" err="1"/>
              <a:t>dokaza</a:t>
            </a:r>
            <a:endParaRPr lang="en-US" sz="1800" dirty="0">
              <a:solidFill>
                <a:srgbClr val="FFFFFF">
                  <a:alpha val="60000"/>
                </a:srgbClr>
              </a:solidFill>
            </a:endParaRPr>
          </a:p>
          <a:p>
            <a:pPr marL="285750" indent="-228600">
              <a:buFont typeface="Arial" panose="020B0604020202020204" pitchFamily="34" charset="0"/>
              <a:buChar char="•"/>
            </a:pPr>
            <a:r>
              <a:rPr lang="en-US" sz="1800" dirty="0" err="1"/>
              <a:t>Autorska</a:t>
            </a:r>
            <a:r>
              <a:rPr lang="en-US" sz="1800" dirty="0"/>
              <a:t> </a:t>
            </a:r>
            <a:r>
              <a:rPr lang="en-US" sz="1800" dirty="0" err="1"/>
              <a:t>prava</a:t>
            </a:r>
            <a:r>
              <a:rPr lang="en-US" sz="1800" dirty="0"/>
              <a:t> </a:t>
            </a:r>
            <a:r>
              <a:rPr lang="en-US" sz="1800" dirty="0" err="1"/>
              <a:t>i</a:t>
            </a:r>
            <a:r>
              <a:rPr lang="en-US" sz="1800" dirty="0"/>
              <a:t> </a:t>
            </a:r>
            <a:r>
              <a:rPr lang="en-US" sz="1800" dirty="0" err="1"/>
              <a:t>prava</a:t>
            </a:r>
            <a:r>
              <a:rPr lang="en-US" sz="1800" dirty="0"/>
              <a:t> </a:t>
            </a:r>
            <a:r>
              <a:rPr lang="en-US" sz="1800" dirty="0" err="1"/>
              <a:t>poseda</a:t>
            </a:r>
            <a:endParaRPr lang="en-US" sz="1800" dirty="0">
              <a:solidFill>
                <a:srgbClr val="FFFFFF">
                  <a:alpha val="60000"/>
                </a:srgbClr>
              </a:solidFill>
            </a:endParaRPr>
          </a:p>
          <a:p>
            <a:pPr marL="285750" indent="-228600">
              <a:buFont typeface="Arial" panose="020B0604020202020204" pitchFamily="34" charset="0"/>
              <a:buChar char="•"/>
            </a:pPr>
            <a:r>
              <a:rPr lang="en-US" sz="1800" dirty="0" err="1"/>
              <a:t>Globalni</a:t>
            </a:r>
            <a:r>
              <a:rPr lang="en-US" sz="1800" dirty="0"/>
              <a:t> </a:t>
            </a:r>
            <a:r>
              <a:rPr lang="en-US" sz="1800" dirty="0" err="1"/>
              <a:t>sukobi</a:t>
            </a:r>
            <a:r>
              <a:rPr lang="en-US" sz="1800" dirty="0"/>
              <a:t> </a:t>
            </a:r>
            <a:r>
              <a:rPr lang="en-US" sz="1800" dirty="0" err="1"/>
              <a:t>nadležnosti</a:t>
            </a:r>
            <a:endParaRPr lang="en-US" sz="1800"/>
          </a:p>
          <a:p>
            <a:pPr marL="285750" indent="-228600">
              <a:buFont typeface="Arial" panose="020B0604020202020204" pitchFamily="34" charset="0"/>
              <a:buChar char="•"/>
            </a:pPr>
            <a:endParaRPr lang="en-US"/>
          </a:p>
        </p:txBody>
      </p:sp>
      <p:pic>
        <p:nvPicPr>
          <p:cNvPr id="8" name="Slika 8" descr="Gavel resting on block">
            <a:extLst>
              <a:ext uri="{FF2B5EF4-FFF2-40B4-BE49-F238E27FC236}">
                <a16:creationId xmlns:a16="http://schemas.microsoft.com/office/drawing/2014/main" id="{8637DE05-F400-825F-AF81-B540F515E36D}"/>
              </a:ext>
            </a:extLst>
          </p:cNvPr>
          <p:cNvPicPr>
            <a:picLocks noGrp="1" noChangeAspect="1"/>
          </p:cNvPicPr>
          <p:nvPr>
            <p:ph idx="1"/>
          </p:nvPr>
        </p:nvPicPr>
        <p:blipFill>
          <a:blip r:embed="rId3"/>
          <a:stretch>
            <a:fillRect/>
          </a:stretch>
        </p:blipFill>
        <p:spPr>
          <a:xfrm>
            <a:off x="7021718" y="3536950"/>
            <a:ext cx="4154849" cy="2773362"/>
          </a:xfrm>
          <a:custGeom>
            <a:avLst/>
            <a:gdLst/>
            <a:ahLst/>
            <a:cxnLst/>
            <a:rect l="l" t="t" r="r" b="b"/>
            <a:pathLst>
              <a:path w="5083992" h="2880518">
                <a:moveTo>
                  <a:pt x="0" y="0"/>
                </a:moveTo>
                <a:lnTo>
                  <a:pt x="5083992" y="0"/>
                </a:lnTo>
                <a:lnTo>
                  <a:pt x="5083992" y="2880518"/>
                </a:lnTo>
                <a:lnTo>
                  <a:pt x="0" y="2880518"/>
                </a:lnTo>
                <a:close/>
              </a:path>
            </a:pathLst>
          </a:custGeom>
        </p:spPr>
      </p:pic>
      <p:sp>
        <p:nvSpPr>
          <p:cNvPr id="5" name="Čuvar mesta za datum 4">
            <a:extLst>
              <a:ext uri="{FF2B5EF4-FFF2-40B4-BE49-F238E27FC236}">
                <a16:creationId xmlns:a16="http://schemas.microsoft.com/office/drawing/2014/main" id="{EAE7CBFD-9E2A-78C5-8180-7E51E501097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C1E711B6-8042-46B6-0CE5-BE18AA5FE51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3993530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61AE4C13-63F9-9570-86A7-4D86525AA357}"/>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kern="1200" dirty="0">
                <a:latin typeface="Gill Sans MT"/>
              </a:rPr>
              <a:t>Tehnička ograničenja</a:t>
            </a:r>
          </a:p>
        </p:txBody>
      </p:sp>
      <p:pic>
        <p:nvPicPr>
          <p:cNvPr id="9" name="Slika 9" descr="Slika na kojoj se nalazi tekst&#10;&#10;Opis je automatski generisan">
            <a:extLst>
              <a:ext uri="{FF2B5EF4-FFF2-40B4-BE49-F238E27FC236}">
                <a16:creationId xmlns:a16="http://schemas.microsoft.com/office/drawing/2014/main" id="{2958E055-C56D-B549-3DDA-DB6728FB3CF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28096"/>
          <a:stretch/>
        </p:blipFill>
        <p:spPr>
          <a:xfrm>
            <a:off x="4550896" y="549273"/>
            <a:ext cx="7090240" cy="2880520"/>
          </a:xfrm>
          <a:custGeom>
            <a:avLst/>
            <a:gdLst/>
            <a:ahLst/>
            <a:cxnLst/>
            <a:rect l="l" t="t" r="r" b="b"/>
            <a:pathLst>
              <a:path w="7090240" h="2880520">
                <a:moveTo>
                  <a:pt x="0" y="0"/>
                </a:moveTo>
                <a:lnTo>
                  <a:pt x="7090240" y="0"/>
                </a:lnTo>
                <a:lnTo>
                  <a:pt x="7090240" y="2880520"/>
                </a:lnTo>
                <a:lnTo>
                  <a:pt x="0" y="2880520"/>
                </a:lnTo>
                <a:close/>
              </a:path>
            </a:pathLst>
          </a:custGeom>
        </p:spPr>
      </p:pic>
      <p:grpSp>
        <p:nvGrpSpPr>
          <p:cNvPr id="32" name="Group 22">
            <a:extLst>
              <a:ext uri="{FF2B5EF4-FFF2-40B4-BE49-F238E27FC236}">
                <a16:creationId xmlns:a16="http://schemas.microsoft.com/office/drawing/2014/main" id="{11BC3F1D-FF1B-45CA-A643-B81A31647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40643" y="985659"/>
            <a:ext cx="667802" cy="631474"/>
            <a:chOff x="10478914" y="1506691"/>
            <a:chExt cx="667802" cy="631474"/>
          </a:xfrm>
        </p:grpSpPr>
        <p:sp>
          <p:nvSpPr>
            <p:cNvPr id="24" name="Freeform: Shape 23">
              <a:extLst>
                <a:ext uri="{FF2B5EF4-FFF2-40B4-BE49-F238E27FC236}">
                  <a16:creationId xmlns:a16="http://schemas.microsoft.com/office/drawing/2014/main" id="{9A5DC9BB-9887-4746-87E9-FCDA9816AD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8CA8BDF8-9D06-45C3-8A3E-14FCA356A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7" name="Group 26">
            <a:extLst>
              <a:ext uri="{FF2B5EF4-FFF2-40B4-BE49-F238E27FC236}">
                <a16:creationId xmlns:a16="http://schemas.microsoft.com/office/drawing/2014/main" id="{42BF3EAF-F533-4F2E-B9A1-3698984B4C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178" y="4632150"/>
            <a:ext cx="1425768" cy="1456341"/>
            <a:chOff x="-218178" y="4632150"/>
            <a:chExt cx="1425768" cy="1456341"/>
          </a:xfrm>
        </p:grpSpPr>
        <p:sp>
          <p:nvSpPr>
            <p:cNvPr id="28" name="Freeform 5">
              <a:extLst>
                <a:ext uri="{FF2B5EF4-FFF2-40B4-BE49-F238E27FC236}">
                  <a16:creationId xmlns:a16="http://schemas.microsoft.com/office/drawing/2014/main" id="{E9CACF71-B9F6-40BE-821A-9603496984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221903" y="4888635"/>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accent1">
                  <a:lumMod val="60000"/>
                  <a:lumOff val="40000"/>
                  <a:alpha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Shape 28">
              <a:extLst>
                <a:ext uri="{FF2B5EF4-FFF2-40B4-BE49-F238E27FC236}">
                  <a16:creationId xmlns:a16="http://schemas.microsoft.com/office/drawing/2014/main" id="{CEEC4D9F-6201-4AFC-B320-7BBFC0DF6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37419" y="4736389"/>
              <a:ext cx="611884" cy="973401"/>
            </a:xfrm>
            <a:custGeom>
              <a:avLst/>
              <a:gdLst>
                <a:gd name="connsiteX0" fmla="*/ 0 w 611884"/>
                <a:gd name="connsiteY0" fmla="*/ 0 h 973401"/>
                <a:gd name="connsiteX1" fmla="*/ 611884 w 611884"/>
                <a:gd name="connsiteY1" fmla="*/ 365751 h 973401"/>
                <a:gd name="connsiteX2" fmla="*/ 611884 w 611884"/>
                <a:gd name="connsiteY2" fmla="*/ 973401 h 973401"/>
                <a:gd name="connsiteX3" fmla="*/ 0 w 611884"/>
                <a:gd name="connsiteY3" fmla="*/ 620129 h 973401"/>
              </a:gdLst>
              <a:ahLst/>
              <a:cxnLst>
                <a:cxn ang="0">
                  <a:pos x="connsiteX0" y="connsiteY0"/>
                </a:cxn>
                <a:cxn ang="0">
                  <a:pos x="connsiteX1" y="connsiteY1"/>
                </a:cxn>
                <a:cxn ang="0">
                  <a:pos x="connsiteX2" y="connsiteY2"/>
                </a:cxn>
                <a:cxn ang="0">
                  <a:pos x="connsiteX3" y="connsiteY3"/>
                </a:cxn>
              </a:cxnLst>
              <a:rect l="l" t="t" r="r" b="b"/>
              <a:pathLst>
                <a:path w="611884" h="973401">
                  <a:moveTo>
                    <a:pt x="0" y="0"/>
                  </a:moveTo>
                  <a:lnTo>
                    <a:pt x="611884" y="365751"/>
                  </a:lnTo>
                  <a:lnTo>
                    <a:pt x="611884" y="973401"/>
                  </a:lnTo>
                  <a:lnTo>
                    <a:pt x="0" y="620129"/>
                  </a:lnTo>
                  <a:close/>
                </a:path>
              </a:pathLst>
            </a:custGeom>
            <a:gradFill flip="none" rotWithShape="1">
              <a:gsLst>
                <a:gs pos="0">
                  <a:schemeClr val="bg2">
                    <a:lumMod val="90000"/>
                    <a:lumOff val="10000"/>
                    <a:alpha val="0"/>
                  </a:schemeClr>
                </a:gs>
                <a:gs pos="100000">
                  <a:schemeClr val="bg2">
                    <a:lumMod val="90000"/>
                    <a:lumOff val="10000"/>
                  </a:schemeClr>
                </a:gs>
              </a:gsLst>
              <a:lin ang="19800000" scaled="0"/>
              <a:tileRect/>
            </a:gradFill>
            <a:ln>
              <a:noFill/>
            </a:ln>
            <a:effectLst>
              <a:innerShdw blurRad="127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6568FF8C-C380-4D90-9090-21123B167A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238872" y="5261883"/>
              <a:ext cx="630288" cy="1022927"/>
            </a:xfrm>
            <a:custGeom>
              <a:avLst/>
              <a:gdLst>
                <a:gd name="connsiteX0" fmla="*/ 0 w 630288"/>
                <a:gd name="connsiteY0" fmla="*/ 365751 h 1022927"/>
                <a:gd name="connsiteX1" fmla="*/ 630288 w 630288"/>
                <a:gd name="connsiteY1" fmla="*/ 0 h 1022927"/>
                <a:gd name="connsiteX2" fmla="*/ 630288 w 630288"/>
                <a:gd name="connsiteY2" fmla="*/ 713099 h 1022927"/>
                <a:gd name="connsiteX3" fmla="*/ 92992 w 630288"/>
                <a:gd name="connsiteY3" fmla="*/ 1022927 h 1022927"/>
                <a:gd name="connsiteX4" fmla="*/ 0 w 630288"/>
                <a:gd name="connsiteY4" fmla="*/ 969238 h 1022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88" h="1022927">
                  <a:moveTo>
                    <a:pt x="0" y="365751"/>
                  </a:moveTo>
                  <a:lnTo>
                    <a:pt x="630288" y="0"/>
                  </a:lnTo>
                  <a:lnTo>
                    <a:pt x="630288" y="713099"/>
                  </a:lnTo>
                  <a:lnTo>
                    <a:pt x="92992" y="1022927"/>
                  </a:lnTo>
                  <a:lnTo>
                    <a:pt x="0" y="969238"/>
                  </a:lnTo>
                  <a:close/>
                </a:path>
              </a:pathLst>
            </a:custGeom>
            <a:gradFill flip="none" rotWithShape="1">
              <a:gsLst>
                <a:gs pos="20000">
                  <a:schemeClr val="bg2">
                    <a:lumMod val="90000"/>
                    <a:lumOff val="10000"/>
                    <a:alpha val="40000"/>
                  </a:schemeClr>
                </a:gs>
                <a:gs pos="100000">
                  <a:schemeClr val="accent1">
                    <a:lumMod val="60000"/>
                    <a:lumOff val="40000"/>
                    <a:alpha val="60000"/>
                  </a:schemeClr>
                </a:gs>
              </a:gsLst>
              <a:lin ang="1800000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Čuvar mesta za tekst 3">
            <a:extLst>
              <a:ext uri="{FF2B5EF4-FFF2-40B4-BE49-F238E27FC236}">
                <a16:creationId xmlns:a16="http://schemas.microsoft.com/office/drawing/2014/main" id="{1032FF52-F908-5E85-196E-6C46B87D55FB}"/>
              </a:ext>
            </a:extLst>
          </p:cNvPr>
          <p:cNvSpPr>
            <a:spLocks noGrp="1"/>
          </p:cNvSpPr>
          <p:nvPr>
            <p:ph type="body" sz="half" idx="2"/>
          </p:nvPr>
        </p:nvSpPr>
        <p:spPr>
          <a:xfrm>
            <a:off x="550863" y="2677306"/>
            <a:ext cx="3565525" cy="3415519"/>
          </a:xfrm>
        </p:spPr>
        <p:txBody>
          <a:bodyPr vert="horz" wrap="square" lIns="0" tIns="0" rIns="0" bIns="0" rtlCol="0" anchor="t">
            <a:normAutofit/>
          </a:bodyPr>
          <a:lstStyle/>
          <a:p>
            <a:pPr marL="285750" indent="-228600">
              <a:buFont typeface="Arial" panose="020B0604020202020204" pitchFamily="34" charset="0"/>
              <a:buChar char="•"/>
            </a:pPr>
            <a:r>
              <a:rPr lang="en-US" sz="1800" dirty="0" err="1"/>
              <a:t>Fragmentisani</a:t>
            </a:r>
            <a:r>
              <a:rPr lang="en-US" sz="1800" dirty="0"/>
              <a:t> </a:t>
            </a:r>
            <a:r>
              <a:rPr lang="en-US" sz="1800" dirty="0" err="1"/>
              <a:t>i</a:t>
            </a:r>
            <a:r>
              <a:rPr lang="en-US" sz="1800" dirty="0"/>
              <a:t> </a:t>
            </a:r>
            <a:r>
              <a:rPr lang="en-US" sz="1800" dirty="0" err="1"/>
              <a:t>podaci</a:t>
            </a:r>
            <a:r>
              <a:rPr lang="en-US" sz="1800" dirty="0"/>
              <a:t> van </a:t>
            </a:r>
            <a:r>
              <a:rPr lang="en-US" sz="1800" dirty="0" err="1"/>
              <a:t>konteksta</a:t>
            </a:r>
            <a:r>
              <a:rPr lang="en-US" sz="1800" dirty="0"/>
              <a:t> u </a:t>
            </a:r>
            <a:r>
              <a:rPr lang="en-US" sz="1800" dirty="0" err="1"/>
              <a:t>toku</a:t>
            </a:r>
            <a:r>
              <a:rPr lang="en-US" sz="1800" dirty="0"/>
              <a:t> </a:t>
            </a:r>
            <a:r>
              <a:rPr lang="en-US" sz="1800" dirty="0" err="1"/>
              <a:t>istrage</a:t>
            </a:r>
            <a:endParaRPr lang="en-US" sz="1800" dirty="0">
              <a:solidFill>
                <a:srgbClr val="FFFFFF">
                  <a:alpha val="60000"/>
                </a:srgbClr>
              </a:solidFill>
            </a:endParaRPr>
          </a:p>
          <a:p>
            <a:pPr marL="285750" indent="-228600">
              <a:buFont typeface="Arial" panose="020B0604020202020204" pitchFamily="34" charset="0"/>
              <a:buChar char="•"/>
            </a:pPr>
            <a:r>
              <a:rPr lang="en-US" sz="1800" dirty="0" err="1"/>
              <a:t>Neadekvatna</a:t>
            </a:r>
            <a:r>
              <a:rPr lang="en-US" sz="1800" dirty="0"/>
              <a:t> </a:t>
            </a:r>
            <a:r>
              <a:rPr lang="en-US" sz="1800" dirty="0" err="1"/>
              <a:t>pretraga</a:t>
            </a:r>
            <a:r>
              <a:rPr lang="en-US" sz="1800" dirty="0"/>
              <a:t> </a:t>
            </a:r>
            <a:r>
              <a:rPr lang="en-US" sz="1800" dirty="0" err="1"/>
              <a:t>podataka</a:t>
            </a:r>
            <a:r>
              <a:rPr lang="en-US" sz="1800" dirty="0"/>
              <a:t> po </a:t>
            </a:r>
            <a:r>
              <a:rPr lang="en-US" sz="1800" dirty="0" err="1"/>
              <a:t>ključnim</a:t>
            </a:r>
            <a:r>
              <a:rPr lang="en-US" sz="1800" dirty="0"/>
              <a:t> </a:t>
            </a:r>
            <a:r>
              <a:rPr lang="en-US" sz="1800" dirty="0" err="1"/>
              <a:t>rečima</a:t>
            </a:r>
            <a:endParaRPr lang="en-US" sz="1800" dirty="0">
              <a:solidFill>
                <a:srgbClr val="FFFFFF">
                  <a:alpha val="60000"/>
                </a:srgbClr>
              </a:solidFill>
            </a:endParaRPr>
          </a:p>
          <a:p>
            <a:pPr marL="285750" indent="-228600">
              <a:buFont typeface="Arial" panose="020B0604020202020204" pitchFamily="34" charset="0"/>
              <a:buChar char="•"/>
            </a:pPr>
            <a:r>
              <a:rPr lang="en-US" sz="1800" err="1"/>
              <a:t>Heterogenost</a:t>
            </a:r>
            <a:r>
              <a:rPr lang="en-US" sz="1800" dirty="0"/>
              <a:t> </a:t>
            </a:r>
            <a:r>
              <a:rPr lang="en-US" sz="1800" err="1"/>
              <a:t>različitih</a:t>
            </a:r>
            <a:r>
              <a:rPr lang="en-US" sz="1800" dirty="0"/>
              <a:t> </a:t>
            </a:r>
            <a:r>
              <a:rPr lang="en-US" sz="1800" err="1"/>
              <a:t>platformi</a:t>
            </a:r>
            <a:endParaRPr lang="en-US" sz="1800">
              <a:solidFill>
                <a:srgbClr val="FFFFFF">
                  <a:alpha val="60000"/>
                </a:srgbClr>
              </a:solidFill>
            </a:endParaRPr>
          </a:p>
          <a:p>
            <a:pPr marL="285750" indent="-228600">
              <a:buFont typeface="Arial" panose="020B0604020202020204" pitchFamily="34" charset="0"/>
              <a:buChar char="•"/>
            </a:pPr>
            <a:r>
              <a:rPr lang="en-US" sz="1800" err="1"/>
              <a:t>Uvođenje</a:t>
            </a:r>
            <a:r>
              <a:rPr lang="en-US" sz="1800" dirty="0"/>
              <a:t> </a:t>
            </a:r>
            <a:r>
              <a:rPr lang="en-US" sz="1800" err="1"/>
              <a:t>novog</a:t>
            </a:r>
            <a:r>
              <a:rPr lang="en-US" sz="1800" dirty="0"/>
              <a:t> </a:t>
            </a:r>
            <a:r>
              <a:rPr lang="en-US" sz="1800" err="1"/>
              <a:t>procesa</a:t>
            </a:r>
            <a:r>
              <a:rPr lang="en-US" sz="1800" dirty="0"/>
              <a:t> </a:t>
            </a:r>
            <a:r>
              <a:rPr lang="en-US" sz="1800" err="1"/>
              <a:t>pretrage</a:t>
            </a:r>
            <a:r>
              <a:rPr lang="en-US" sz="1800" dirty="0"/>
              <a:t> </a:t>
            </a:r>
            <a:r>
              <a:rPr lang="en-US" sz="1800" err="1"/>
              <a:t>i</a:t>
            </a:r>
            <a:r>
              <a:rPr lang="en-US" sz="1800" dirty="0"/>
              <a:t> </a:t>
            </a:r>
            <a:r>
              <a:rPr lang="en-US" sz="1800" err="1"/>
              <a:t>nove</a:t>
            </a:r>
            <a:r>
              <a:rPr lang="en-US" sz="1800" dirty="0"/>
              <a:t> </a:t>
            </a:r>
            <a:r>
              <a:rPr lang="en-US" sz="1800" err="1"/>
              <a:t>ontologije</a:t>
            </a:r>
            <a:endParaRPr lang="en-US" sz="1800">
              <a:solidFill>
                <a:srgbClr val="FFFFFF">
                  <a:alpha val="60000"/>
                </a:srgbClr>
              </a:solidFill>
            </a:endParaRPr>
          </a:p>
        </p:txBody>
      </p:sp>
      <p:pic>
        <p:nvPicPr>
          <p:cNvPr id="8" name="Slika 8" descr="Digital financial graphs">
            <a:extLst>
              <a:ext uri="{FF2B5EF4-FFF2-40B4-BE49-F238E27FC236}">
                <a16:creationId xmlns:a16="http://schemas.microsoft.com/office/drawing/2014/main" id="{E203CE71-EE78-6973-F697-B5A2038B28C4}"/>
              </a:ext>
            </a:extLst>
          </p:cNvPr>
          <p:cNvPicPr>
            <a:picLocks noGrp="1" noChangeAspect="1"/>
          </p:cNvPicPr>
          <p:nvPr>
            <p:ph idx="1"/>
          </p:nvPr>
        </p:nvPicPr>
        <p:blipFill rotWithShape="1">
          <a:blip r:embed="rId4"/>
          <a:srcRect t="10594" r="2" b="40753"/>
          <a:stretch/>
        </p:blipFill>
        <p:spPr>
          <a:xfrm>
            <a:off x="4550902" y="3429797"/>
            <a:ext cx="7090239" cy="2880519"/>
          </a:xfrm>
          <a:custGeom>
            <a:avLst/>
            <a:gdLst/>
            <a:ahLst/>
            <a:cxnLst/>
            <a:rect l="l" t="t" r="r" b="b"/>
            <a:pathLst>
              <a:path w="7090239" h="2880519">
                <a:moveTo>
                  <a:pt x="0" y="0"/>
                </a:moveTo>
                <a:lnTo>
                  <a:pt x="7090239" y="0"/>
                </a:lnTo>
                <a:lnTo>
                  <a:pt x="7090239" y="2880519"/>
                </a:lnTo>
                <a:lnTo>
                  <a:pt x="0" y="2880519"/>
                </a:lnTo>
                <a:close/>
              </a:path>
            </a:pathLst>
          </a:custGeom>
        </p:spPr>
      </p:pic>
      <p:sp>
        <p:nvSpPr>
          <p:cNvPr id="5" name="Čuvar mesta za datum 4">
            <a:extLst>
              <a:ext uri="{FF2B5EF4-FFF2-40B4-BE49-F238E27FC236}">
                <a16:creationId xmlns:a16="http://schemas.microsoft.com/office/drawing/2014/main" id="{599F65CA-1981-DC95-8F23-21716D038541}"/>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69B0F67F-077D-F201-A121-1B59D4C4CC5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
        <p:nvSpPr>
          <p:cNvPr id="10" name="Okvir za tekst 9">
            <a:extLst>
              <a:ext uri="{FF2B5EF4-FFF2-40B4-BE49-F238E27FC236}">
                <a16:creationId xmlns:a16="http://schemas.microsoft.com/office/drawing/2014/main" id="{F2BD4299-CB57-BCE0-487D-131184B6C1D3}"/>
              </a:ext>
            </a:extLst>
          </p:cNvPr>
          <p:cNvSpPr txBox="1"/>
          <p:nvPr/>
        </p:nvSpPr>
        <p:spPr>
          <a:xfrm>
            <a:off x="8761253" y="6657945"/>
            <a:ext cx="3430747" cy="200055"/>
          </a:xfrm>
          <a:prstGeom prst="rect">
            <a:avLst/>
          </a:prstGeom>
          <a:solidFill>
            <a:srgbClr val="000000"/>
          </a:solidFill>
        </p:spPr>
        <p:txBody>
          <a:bodyPr wrap="none">
            <a:spAutoFit/>
          </a:bodyPr>
          <a:lstStyle/>
          <a:p>
            <a:pPr algn="r">
              <a:spcAft>
                <a:spcPts val="600"/>
              </a:spcAft>
            </a:pPr>
            <a:r>
              <a:rPr lang="en-US" sz="700">
                <a:solidFill>
                  <a:srgbClr val="FFFFFF"/>
                </a:solidFill>
              </a:rPr>
              <a:t>Fotografija </a:t>
            </a:r>
            <a:r>
              <a:rPr lang="en-US" sz="700">
                <a:solidFill>
                  <a:srgbClr val="FFFFFF"/>
                </a:solidFill>
                <a:hlinkClick r:id="rId3">
                  <a:extLst>
                    <a:ext uri="{A12FA001-AC4F-418D-AE19-62706E023703}">
                      <ahyp:hlinkClr xmlns:ahyp="http://schemas.microsoft.com/office/drawing/2018/hyperlinkcolor" val="tx"/>
                    </a:ext>
                  </a:extLst>
                </a:hlinkClick>
              </a:rPr>
              <a:t>Ova fotografija</a:t>
            </a:r>
            <a:r>
              <a:rPr lang="en-US" sz="700">
                <a:solidFill>
                  <a:srgbClr val="FFFFFF"/>
                </a:solidFill>
              </a:rPr>
              <a:t> autora Nepoznat autor licencirana je u okviru </a:t>
            </a:r>
            <a:r>
              <a:rPr lang="en-US" sz="700">
                <a:solidFill>
                  <a:srgbClr val="FFFFFF"/>
                </a:solidFill>
                <a:hlinkClick r:id="rId5">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26499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43670" y="4748519"/>
            <a:ext cx="3403744" cy="1274323"/>
          </a:xfrm>
        </p:spPr>
        <p:txBody>
          <a:bodyPr/>
          <a:lstStyle/>
          <a:p>
            <a:r>
              <a:rPr lang="en-US"/>
              <a:t>Pitanja etike</a:t>
            </a:r>
          </a:p>
        </p:txBody>
      </p:sp>
      <p:pic>
        <p:nvPicPr>
          <p:cNvPr id="18" name="Picture Placeholder 17" descr="Magnifying glass and question mark">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a:srcRect/>
          <a:stretch/>
        </p:blipFill>
        <p:spPr>
          <a:xfrm>
            <a:off x="0" y="4913"/>
            <a:ext cx="3054096" cy="3766646"/>
          </a:xfrm>
        </p:spPr>
      </p:pic>
      <p:pic>
        <p:nvPicPr>
          <p:cNvPr id="20" name="Picture Placeholder 19" descr="Slika na kojoj se nalazi tekst&#10;&#10;Opis je automatski generisan">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a:extLst>
              <a:ext uri="{837473B0-CC2E-450A-ABE3-18F120FF3D39}">
                <a1611:picAttrSrcUrl xmlns:a1611="http://schemas.microsoft.com/office/drawing/2016/11/main" r:id="rId5"/>
              </a:ext>
            </a:extLst>
          </a:blip>
          <a:srcRect/>
          <a:stretch/>
        </p:blipFill>
        <p:spPr>
          <a:xfrm>
            <a:off x="3179014" y="-374"/>
            <a:ext cx="3042551" cy="3777219"/>
          </a:xfrm>
        </p:spPr>
      </p:pic>
      <p:pic>
        <p:nvPicPr>
          <p:cNvPr id="23" name="Picture Placeholder 22" descr="Slika na kojoj se nalazi tekst, nebo, znak, otvoreni prostor&#10;&#10;Opis je automatski generisan">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a:extLst>
              <a:ext uri="{837473B0-CC2E-450A-ABE3-18F120FF3D39}">
                <a1611:picAttrSrcUrl xmlns:a1611="http://schemas.microsoft.com/office/drawing/2016/11/main" r:id="rId7"/>
              </a:ext>
            </a:extLst>
          </a:blip>
          <a:srcRect/>
          <a:stretch/>
        </p:blipFill>
        <p:spPr>
          <a:xfrm>
            <a:off x="6358627" y="892"/>
            <a:ext cx="3029114" cy="3774687"/>
          </a:xfrm>
        </p:spPr>
      </p:pic>
      <p:pic>
        <p:nvPicPr>
          <p:cNvPr id="25" name="Picture Placeholder 24" descr="CORRUPTION CULTURE | We have met the enemy, and they are us.… | Flickr">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8"/>
          <a:srcRect/>
          <a:stretch/>
        </p:blipFill>
        <p:spPr>
          <a:xfrm>
            <a:off x="9525758" y="5057"/>
            <a:ext cx="2666581" cy="3766358"/>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885917" y="4037598"/>
            <a:ext cx="7042652" cy="2434516"/>
          </a:xfrm>
          <a:noFill/>
        </p:spPr>
        <p:txBody>
          <a:bodyPr vert="horz" wrap="square" lIns="0" tIns="0" rIns="0" bIns="0" rtlCol="0" anchor="t">
            <a:normAutofit lnSpcReduction="10000"/>
          </a:bodyPr>
          <a:lstStyle/>
          <a:p>
            <a:r>
              <a:rPr lang="sr-Latn-RS" dirty="0">
                <a:solidFill>
                  <a:srgbClr val="FFFFFF">
                    <a:alpha val="60000"/>
                  </a:srgbClr>
                </a:solidFill>
              </a:rPr>
              <a:t>Pojam etike i etičkog pitanja</a:t>
            </a:r>
          </a:p>
          <a:p>
            <a:r>
              <a:rPr lang="sr-Latn-RS" dirty="0">
                <a:solidFill>
                  <a:srgbClr val="FFFFFF">
                    <a:alpha val="60000"/>
                  </a:srgbClr>
                </a:solidFill>
              </a:rPr>
              <a:t>Nedostatak standarda i zakona</a:t>
            </a:r>
          </a:p>
          <a:p>
            <a:r>
              <a:rPr lang="sr-Latn-RS" dirty="0">
                <a:solidFill>
                  <a:srgbClr val="FFFFFF">
                    <a:alpha val="60000"/>
                  </a:srgbClr>
                </a:solidFill>
              </a:rPr>
              <a:t>Moralna iskušenja</a:t>
            </a:r>
          </a:p>
          <a:p>
            <a:r>
              <a:rPr lang="sr-Latn-RS" dirty="0">
                <a:solidFill>
                  <a:srgbClr val="FFFFFF">
                    <a:alpha val="60000"/>
                  </a:srgbClr>
                </a:solidFill>
              </a:rPr>
              <a:t>Integritet, </a:t>
            </a:r>
            <a:r>
              <a:rPr lang="sr-Latn-RS" dirty="0" err="1">
                <a:solidFill>
                  <a:srgbClr val="FFFFFF">
                    <a:alpha val="60000"/>
                  </a:srgbClr>
                </a:solidFill>
              </a:rPr>
              <a:t>kompletnost</a:t>
            </a:r>
            <a:r>
              <a:rPr lang="sr-Latn-RS" dirty="0">
                <a:solidFill>
                  <a:srgbClr val="FFFFFF">
                    <a:alpha val="60000"/>
                  </a:srgbClr>
                </a:solidFill>
              </a:rPr>
              <a:t>, korupcija, zagađenost podataka, izmena dokaza, emocionalna uključenost</a:t>
            </a:r>
          </a:p>
          <a:p>
            <a:endParaRPr lang="sr-Latn-RS" dirty="0">
              <a:solidFill>
                <a:srgbClr val="FFFFFF">
                  <a:alpha val="60000"/>
                </a:srgbClr>
              </a:solidFill>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128370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Naslov 1">
            <a:extLst>
              <a:ext uri="{FF2B5EF4-FFF2-40B4-BE49-F238E27FC236}">
                <a16:creationId xmlns:a16="http://schemas.microsoft.com/office/drawing/2014/main" id="{3D42F285-E699-76EE-E74A-2731CEF6379F}"/>
              </a:ext>
            </a:extLst>
          </p:cNvPr>
          <p:cNvSpPr>
            <a:spLocks noGrp="1"/>
          </p:cNvSpPr>
          <p:nvPr>
            <p:ph type="title"/>
          </p:nvPr>
        </p:nvSpPr>
        <p:spPr>
          <a:xfrm>
            <a:off x="550864" y="199504"/>
            <a:ext cx="5437186" cy="2663806"/>
          </a:xfrm>
        </p:spPr>
        <p:txBody>
          <a:bodyPr vert="horz" wrap="square" lIns="0" tIns="0" rIns="0" bIns="0" rtlCol="0" anchor="b" anchorCtr="0">
            <a:normAutofit/>
          </a:bodyPr>
          <a:lstStyle/>
          <a:p>
            <a:r>
              <a:rPr lang="en-US" sz="6400" dirty="0">
                <a:latin typeface="Gill Sans MT"/>
              </a:rPr>
              <a:t>Etika </a:t>
            </a:r>
            <a:r>
              <a:rPr lang="en-US" sz="6400" dirty="0" err="1">
                <a:latin typeface="Gill Sans MT"/>
              </a:rPr>
              <a:t>forenzike</a:t>
            </a:r>
            <a:r>
              <a:rPr lang="en-US" sz="6400" dirty="0">
                <a:latin typeface="Gill Sans MT"/>
              </a:rPr>
              <a:t> </a:t>
            </a:r>
            <a:r>
              <a:rPr lang="en-US" sz="6400" dirty="0" err="1">
                <a:latin typeface="Gill Sans MT"/>
              </a:rPr>
              <a:t>socijalnih</a:t>
            </a:r>
            <a:r>
              <a:rPr lang="en-US" sz="6400" dirty="0">
                <a:latin typeface="Gill Sans MT"/>
              </a:rPr>
              <a:t> </a:t>
            </a:r>
            <a:r>
              <a:rPr lang="en-US" sz="6400" dirty="0" err="1">
                <a:latin typeface="Gill Sans MT"/>
              </a:rPr>
              <a:t>mreža</a:t>
            </a:r>
            <a:endParaRPr lang="en-US" sz="6400" dirty="0">
              <a:latin typeface="Gill Sans MT"/>
            </a:endParaRPr>
          </a:p>
        </p:txBody>
      </p:sp>
      <p:grpSp>
        <p:nvGrpSpPr>
          <p:cNvPr id="24" name="Group 23">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25"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 name="Slika 9" descr="Slika na kojoj se nalazi tekst, igračka, vektorska grafika, lutka&#10;&#10;Opis je automatski generisan">
            <a:extLst>
              <a:ext uri="{FF2B5EF4-FFF2-40B4-BE49-F238E27FC236}">
                <a16:creationId xmlns:a16="http://schemas.microsoft.com/office/drawing/2014/main" id="{4576B7B9-D315-AE5F-70E4-3B217D20B47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74299" y="549275"/>
            <a:ext cx="3849687" cy="2771775"/>
          </a:xfrm>
          <a:custGeom>
            <a:avLst/>
            <a:gdLst/>
            <a:ahLst/>
            <a:cxnLst/>
            <a:rect l="l" t="t" r="r" b="b"/>
            <a:pathLst>
              <a:path w="5083992" h="2880518">
                <a:moveTo>
                  <a:pt x="0" y="0"/>
                </a:moveTo>
                <a:lnTo>
                  <a:pt x="5083992" y="0"/>
                </a:lnTo>
                <a:lnTo>
                  <a:pt x="5083992" y="2880518"/>
                </a:lnTo>
                <a:lnTo>
                  <a:pt x="0" y="2880518"/>
                </a:lnTo>
                <a:close/>
              </a:path>
            </a:pathLst>
          </a:custGeom>
        </p:spPr>
      </p:pic>
      <p:sp>
        <p:nvSpPr>
          <p:cNvPr id="29" name="Freeform: Shape 28">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Čuvar mesta za tekst 3">
            <a:extLst>
              <a:ext uri="{FF2B5EF4-FFF2-40B4-BE49-F238E27FC236}">
                <a16:creationId xmlns:a16="http://schemas.microsoft.com/office/drawing/2014/main" id="{13D5183A-145B-00DE-904B-C9EECC38BCD4}"/>
              </a:ext>
            </a:extLst>
          </p:cNvPr>
          <p:cNvSpPr>
            <a:spLocks noGrp="1"/>
          </p:cNvSpPr>
          <p:nvPr>
            <p:ph type="body" sz="half" idx="2"/>
          </p:nvPr>
        </p:nvSpPr>
        <p:spPr>
          <a:xfrm>
            <a:off x="550863" y="3433026"/>
            <a:ext cx="5899005" cy="2729071"/>
          </a:xfrm>
        </p:spPr>
        <p:txBody>
          <a:bodyPr vert="horz" wrap="square" lIns="0" tIns="0" rIns="0" bIns="0" rtlCol="0" anchor="t">
            <a:normAutofit/>
          </a:bodyPr>
          <a:lstStyle/>
          <a:p>
            <a:pPr marL="285750" indent="-228600">
              <a:buFont typeface="Arial" panose="020B0604020202020204" pitchFamily="34" charset="0"/>
              <a:buChar char="•"/>
            </a:pPr>
            <a:r>
              <a:rPr lang="en-US" sz="1800" dirty="0" err="1"/>
              <a:t>Privatnost</a:t>
            </a:r>
            <a:endParaRPr lang="en-US" sz="1800" dirty="0" err="1">
              <a:solidFill>
                <a:srgbClr val="FFFFFF">
                  <a:alpha val="60000"/>
                </a:srgbClr>
              </a:solidFill>
            </a:endParaRPr>
          </a:p>
          <a:p>
            <a:pPr marL="285750" indent="-228600">
              <a:buFont typeface="Arial" panose="020B0604020202020204" pitchFamily="34" charset="0"/>
              <a:buChar char="•"/>
            </a:pPr>
            <a:r>
              <a:rPr lang="en-US" sz="1800" dirty="0" err="1"/>
              <a:t>Poštenje</a:t>
            </a:r>
            <a:r>
              <a:rPr lang="en-US" sz="1800" dirty="0"/>
              <a:t>, </a:t>
            </a:r>
            <a:r>
              <a:rPr lang="en-US" sz="1800" dirty="0" err="1"/>
              <a:t>iskrenost</a:t>
            </a:r>
            <a:r>
              <a:rPr lang="en-US" sz="1800" dirty="0"/>
              <a:t> </a:t>
            </a:r>
            <a:r>
              <a:rPr lang="en-US" sz="1800" dirty="0" err="1"/>
              <a:t>i</a:t>
            </a:r>
            <a:r>
              <a:rPr lang="en-US" sz="1800" dirty="0"/>
              <a:t> </a:t>
            </a:r>
            <a:r>
              <a:rPr lang="en-US" sz="1800" dirty="0" err="1"/>
              <a:t>integritet</a:t>
            </a:r>
            <a:r>
              <a:rPr lang="en-US" sz="1800" dirty="0"/>
              <a:t> </a:t>
            </a:r>
            <a:r>
              <a:rPr lang="en-US" sz="1800" dirty="0" err="1"/>
              <a:t>podataka</a:t>
            </a:r>
            <a:endParaRPr lang="en-US" sz="1800" dirty="0" err="1">
              <a:solidFill>
                <a:srgbClr val="FFFFFF">
                  <a:alpha val="60000"/>
                </a:srgbClr>
              </a:solidFill>
            </a:endParaRPr>
          </a:p>
          <a:p>
            <a:pPr marL="285750" indent="-228600">
              <a:buFont typeface="Arial" panose="020B0604020202020204" pitchFamily="34" charset="0"/>
              <a:buChar char="•"/>
            </a:pPr>
            <a:r>
              <a:rPr lang="en-US" sz="1800" dirty="0" err="1"/>
              <a:t>Relativno</a:t>
            </a:r>
            <a:r>
              <a:rPr lang="en-US" sz="1800" dirty="0"/>
              <a:t> nova, </a:t>
            </a:r>
            <a:r>
              <a:rPr lang="en-US" sz="1800" dirty="0" err="1"/>
              <a:t>nestandardizovana</a:t>
            </a:r>
            <a:r>
              <a:rPr lang="en-US" sz="1800" dirty="0"/>
              <a:t> oblast</a:t>
            </a:r>
            <a:endParaRPr lang="en-US" sz="1800" dirty="0">
              <a:solidFill>
                <a:srgbClr val="FFFFFF">
                  <a:alpha val="60000"/>
                </a:srgbClr>
              </a:solidFill>
            </a:endParaRPr>
          </a:p>
          <a:p>
            <a:pPr marL="285750" indent="-228600">
              <a:buFont typeface="Arial" panose="020B0604020202020204" pitchFamily="34" charset="0"/>
              <a:buChar char="•"/>
            </a:pPr>
            <a:r>
              <a:rPr lang="en-US" sz="1800" dirty="0" err="1"/>
              <a:t>Kvalifikacije</a:t>
            </a:r>
            <a:r>
              <a:rPr lang="en-US" sz="1800" dirty="0"/>
              <a:t> </a:t>
            </a:r>
            <a:r>
              <a:rPr lang="en-US" sz="1800" dirty="0" err="1"/>
              <a:t>forenzičara</a:t>
            </a:r>
            <a:endParaRPr lang="en-US" sz="1800" dirty="0" err="1">
              <a:solidFill>
                <a:srgbClr val="FFFFFF">
                  <a:alpha val="60000"/>
                </a:srgbClr>
              </a:solidFill>
            </a:endParaRPr>
          </a:p>
          <a:p>
            <a:pPr marL="285750" indent="-228600">
              <a:buFont typeface="Arial" panose="020B0604020202020204" pitchFamily="34" charset="0"/>
              <a:buChar char="•"/>
            </a:pPr>
            <a:r>
              <a:rPr lang="en-US" sz="1800" dirty="0" err="1">
                <a:solidFill>
                  <a:srgbClr val="FFFFFF">
                    <a:alpha val="60000"/>
                  </a:srgbClr>
                </a:solidFill>
              </a:rPr>
              <a:t>Ispravnost</a:t>
            </a:r>
            <a:r>
              <a:rPr lang="en-US" sz="1800" dirty="0">
                <a:solidFill>
                  <a:srgbClr val="FFFFFF">
                    <a:alpha val="60000"/>
                  </a:srgbClr>
                </a:solidFill>
              </a:rPr>
              <a:t> </a:t>
            </a:r>
            <a:r>
              <a:rPr lang="en-US" sz="1800" dirty="0" err="1">
                <a:solidFill>
                  <a:srgbClr val="FFFFFF">
                    <a:alpha val="60000"/>
                  </a:srgbClr>
                </a:solidFill>
              </a:rPr>
              <a:t>i</a:t>
            </a:r>
            <a:r>
              <a:rPr lang="en-US" sz="1800" dirty="0">
                <a:solidFill>
                  <a:srgbClr val="FFFFFF">
                    <a:alpha val="60000"/>
                  </a:srgbClr>
                </a:solidFill>
              </a:rPr>
              <a:t> </a:t>
            </a:r>
            <a:r>
              <a:rPr lang="en-US" sz="1800" dirty="0" err="1">
                <a:solidFill>
                  <a:srgbClr val="FFFFFF">
                    <a:alpha val="60000"/>
                  </a:srgbClr>
                </a:solidFill>
              </a:rPr>
              <a:t>tačnost</a:t>
            </a:r>
            <a:r>
              <a:rPr lang="en-US" sz="1800" dirty="0">
                <a:solidFill>
                  <a:srgbClr val="FFFFFF">
                    <a:alpha val="60000"/>
                  </a:srgbClr>
                </a:solidFill>
              </a:rPr>
              <a:t> </a:t>
            </a:r>
            <a:r>
              <a:rPr lang="en-US" sz="1800" dirty="0" err="1">
                <a:solidFill>
                  <a:srgbClr val="FFFFFF">
                    <a:alpha val="60000"/>
                  </a:srgbClr>
                </a:solidFill>
              </a:rPr>
              <a:t>softvera</a:t>
            </a:r>
            <a:r>
              <a:rPr lang="en-US" sz="1800" dirty="0">
                <a:solidFill>
                  <a:srgbClr val="FFFFFF">
                    <a:alpha val="60000"/>
                  </a:srgbClr>
                </a:solidFill>
              </a:rPr>
              <a:t> za </a:t>
            </a:r>
            <a:r>
              <a:rPr lang="en-US" sz="1800" dirty="0" err="1">
                <a:solidFill>
                  <a:srgbClr val="FFFFFF">
                    <a:alpha val="60000"/>
                  </a:srgbClr>
                </a:solidFill>
              </a:rPr>
              <a:t>prikupljanje</a:t>
            </a:r>
            <a:r>
              <a:rPr lang="en-US" sz="1800" dirty="0">
                <a:solidFill>
                  <a:srgbClr val="FFFFFF">
                    <a:alpha val="60000"/>
                  </a:srgbClr>
                </a:solidFill>
              </a:rPr>
              <a:t> </a:t>
            </a:r>
            <a:r>
              <a:rPr lang="en-US" sz="1800" dirty="0" err="1">
                <a:solidFill>
                  <a:srgbClr val="FFFFFF">
                    <a:alpha val="60000"/>
                  </a:srgbClr>
                </a:solidFill>
              </a:rPr>
              <a:t>podataka</a:t>
            </a:r>
            <a:endParaRPr lang="en-US" sz="1800" dirty="0">
              <a:solidFill>
                <a:srgbClr val="FFFFFF">
                  <a:alpha val="60000"/>
                </a:srgbClr>
              </a:solidFill>
            </a:endParaRPr>
          </a:p>
          <a:p>
            <a:pPr marL="285750" indent="-228600">
              <a:buFont typeface="Arial" panose="020B0604020202020204" pitchFamily="34" charset="0"/>
              <a:buChar char="•"/>
            </a:pPr>
            <a:endParaRPr lang="en-US">
              <a:solidFill>
                <a:srgbClr val="FFFFFF">
                  <a:alpha val="60000"/>
                </a:srgbClr>
              </a:solidFill>
            </a:endParaRPr>
          </a:p>
        </p:txBody>
      </p:sp>
      <p:pic>
        <p:nvPicPr>
          <p:cNvPr id="8" name="Slika 8" descr="Slika na kojoj se nalazi zatvoreni prostor, različito&#10;&#10;Opis je automatski generisan">
            <a:extLst>
              <a:ext uri="{FF2B5EF4-FFF2-40B4-BE49-F238E27FC236}">
                <a16:creationId xmlns:a16="http://schemas.microsoft.com/office/drawing/2014/main" id="{8637DE05-F400-825F-AF81-B540F515E36D}"/>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tretch>
            <a:fillRect/>
          </a:stretch>
        </p:blipFill>
        <p:spPr>
          <a:xfrm>
            <a:off x="7021718" y="3755080"/>
            <a:ext cx="4154849" cy="2337102"/>
          </a:xfrm>
          <a:custGeom>
            <a:avLst/>
            <a:gdLst/>
            <a:ahLst/>
            <a:cxnLst/>
            <a:rect l="l" t="t" r="r" b="b"/>
            <a:pathLst>
              <a:path w="5083992" h="2880518">
                <a:moveTo>
                  <a:pt x="0" y="0"/>
                </a:moveTo>
                <a:lnTo>
                  <a:pt x="5083992" y="0"/>
                </a:lnTo>
                <a:lnTo>
                  <a:pt x="5083992" y="2880518"/>
                </a:lnTo>
                <a:lnTo>
                  <a:pt x="0" y="2880518"/>
                </a:lnTo>
                <a:close/>
              </a:path>
            </a:pathLst>
          </a:custGeom>
        </p:spPr>
      </p:pic>
      <p:sp>
        <p:nvSpPr>
          <p:cNvPr id="5" name="Čuvar mesta za datum 4">
            <a:extLst>
              <a:ext uri="{FF2B5EF4-FFF2-40B4-BE49-F238E27FC236}">
                <a16:creationId xmlns:a16="http://schemas.microsoft.com/office/drawing/2014/main" id="{EAE7CBFD-9E2A-78C5-8180-7E51E501097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Čuvar mesta za broj slajda 6">
            <a:extLst>
              <a:ext uri="{FF2B5EF4-FFF2-40B4-BE49-F238E27FC236}">
                <a16:creationId xmlns:a16="http://schemas.microsoft.com/office/drawing/2014/main" id="{C1E711B6-8042-46B6-0CE5-BE18AA5FE51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131583443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163FB7-958F-4794-B3EE-EC8933868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128D9D-8887-4AE7-BD39-EBCD268E911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F76BC85-9361-4044-951E-1D698143E54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TM33713516</Template>
  <TotalTime>0</TotalTime>
  <Words>613</Words>
  <Application>Microsoft Office PowerPoint</Application>
  <PresentationFormat>Široki ekran</PresentationFormat>
  <Paragraphs>119</Paragraphs>
  <Slides>31</Slides>
  <Notes>6</Notes>
  <HiddenSlides>0</HiddenSlides>
  <MMClips>0</MMClips>
  <ScaleCrop>false</ScaleCrop>
  <HeadingPairs>
    <vt:vector size="4" baseType="variant">
      <vt:variant>
        <vt:lpstr>Tema</vt:lpstr>
      </vt:variant>
      <vt:variant>
        <vt:i4>1</vt:i4>
      </vt:variant>
      <vt:variant>
        <vt:lpstr>Naslovi slajdova</vt:lpstr>
      </vt:variant>
      <vt:variant>
        <vt:i4>31</vt:i4>
      </vt:variant>
    </vt:vector>
  </HeadingPairs>
  <TitlesOfParts>
    <vt:vector size="32" baseType="lpstr">
      <vt:lpstr>3DFloatVTI</vt:lpstr>
      <vt:lpstr>Forenzika socijalnih mreža</vt:lpstr>
      <vt:lpstr>Socijalne mreže i digitalna forenzika</vt:lpstr>
      <vt:lpstr>"Boom" društvenih mreža</vt:lpstr>
      <vt:lpstr>Zakon i etika</vt:lpstr>
      <vt:lpstr>Zakon</vt:lpstr>
      <vt:lpstr>Zakonska ograničenja</vt:lpstr>
      <vt:lpstr>Tehnička ograničenja</vt:lpstr>
      <vt:lpstr>Pitanja etike</vt:lpstr>
      <vt:lpstr>Etika forenzike socijalnih mreža</vt:lpstr>
      <vt:lpstr>Proces istrage</vt:lpstr>
      <vt:lpstr>3 glavna koraka</vt:lpstr>
      <vt:lpstr>Prikupljanje podataka </vt:lpstr>
      <vt:lpstr>Čuvanje podataka</vt:lpstr>
      <vt:lpstr>Analiza podataka</vt:lpstr>
      <vt:lpstr>Prezentacija i vizuelizacija podataka</vt:lpstr>
      <vt:lpstr>Postojeći alati</vt:lpstr>
      <vt:lpstr>EnCase Forensics</vt:lpstr>
      <vt:lpstr>CacheBack 3</vt:lpstr>
      <vt:lpstr>Internet Evidence Finder</vt:lpstr>
      <vt:lpstr>Social Network Harvester</vt:lpstr>
      <vt:lpstr>Web Preserver</vt:lpstr>
      <vt:lpstr>Pipl Search</vt:lpstr>
      <vt:lpstr>TinEye</vt:lpstr>
      <vt:lpstr>TweetBeaver</vt:lpstr>
      <vt:lpstr>Razor Pages Web App</vt:lpstr>
      <vt:lpstr>Pocetni ekran</vt:lpstr>
      <vt:lpstr>Graf razmene poruka</vt:lpstr>
      <vt:lpstr>Kalendar post-ova</vt:lpstr>
      <vt:lpstr>Klik na kalendarski događaj</vt:lpstr>
      <vt:lpstr>PowerPoint prezentacija</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721</cp:revision>
  <dcterms:created xsi:type="dcterms:W3CDTF">2022-12-26T09:41:16Z</dcterms:created>
  <dcterms:modified xsi:type="dcterms:W3CDTF">2023-02-20T21:59:49Z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